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58.xml" ContentType="application/vnd.openxmlformats-officedocument.presentationml.slideLayout+xml"/>
  <Override PartName="/ppt/slideLayouts/slideLayout50.xml" ContentType="application/vnd.openxmlformats-officedocument.presentationml.slideLayout+xml"/>
  <Override PartName="/ppt/slideLayouts/slideLayout6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Layouts/slideLayout59.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notesSlides/notesSlide2.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5" r:id="rId2"/>
    <p:sldMasterId id="2147483680" r:id="rId3"/>
    <p:sldMasterId id="2147483694" r:id="rId4"/>
    <p:sldMasterId id="2147483707" r:id="rId5"/>
    <p:sldMasterId id="2147483716" r:id="rId6"/>
  </p:sldMasterIdLst>
  <p:notesMasterIdLst>
    <p:notesMasterId r:id="rId31"/>
  </p:notesMasterIdLst>
  <p:sldIdLst>
    <p:sldId id="291" r:id="rId7"/>
    <p:sldId id="276" r:id="rId8"/>
    <p:sldId id="277" r:id="rId9"/>
    <p:sldId id="294" r:id="rId10"/>
    <p:sldId id="260" r:id="rId11"/>
    <p:sldId id="300" r:id="rId12"/>
    <p:sldId id="301" r:id="rId13"/>
    <p:sldId id="263" r:id="rId14"/>
    <p:sldId id="259" r:id="rId15"/>
    <p:sldId id="264" r:id="rId16"/>
    <p:sldId id="265" r:id="rId17"/>
    <p:sldId id="266" r:id="rId18"/>
    <p:sldId id="267" r:id="rId19"/>
    <p:sldId id="268" r:id="rId20"/>
    <p:sldId id="302" r:id="rId21"/>
    <p:sldId id="307" r:id="rId22"/>
    <p:sldId id="309" r:id="rId23"/>
    <p:sldId id="270" r:id="rId24"/>
    <p:sldId id="271" r:id="rId25"/>
    <p:sldId id="303" r:id="rId26"/>
    <p:sldId id="304" r:id="rId27"/>
    <p:sldId id="305" r:id="rId28"/>
    <p:sldId id="306" r:id="rId29"/>
    <p:sldId id="293" r:id="rId30"/>
  </p:sldIdLst>
  <p:sldSz cx="9144000" cy="5143500" type="screen16x9"/>
  <p:notesSz cx="6858000" cy="9144000"/>
  <p:embeddedFontLst>
    <p:embeddedFont>
      <p:font typeface="Arial Narrow" panose="020B0604020202020204" pitchFamily="34" charset="0"/>
      <p:regular r:id="rId32"/>
      <p:bold r:id="rId33"/>
      <p:italic r:id="rId34"/>
      <p:boldItalic r:id="rId35"/>
    </p:embeddedFont>
    <p:embeddedFont>
      <p:font typeface="Work Sans"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9" roundtripDataSignature="AMtx7mgvCrgtKi5nvypyDhUWtvkJV6A7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A5C05E-A767-4075-9144-C0413A93FBD5}">
  <a:tblStyle styleId="{39A5C05E-A767-4075-9144-C0413A93FBD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92790" autoAdjust="0"/>
  </p:normalViewPr>
  <p:slideViewPr>
    <p:cSldViewPr snapToGrid="0">
      <p:cViewPr varScale="1">
        <p:scale>
          <a:sx n="113" d="100"/>
          <a:sy n="113"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66"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64"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59" Type="http://customschemas.google.com/relationships/presentationmetadata" Target="metadata"/><Relationship Id="rId20" Type="http://schemas.openxmlformats.org/officeDocument/2006/relationships/slide" Target="slides/slide14.xml"/><Relationship Id="rId6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Who remembers what it means when we say it has a right? Someone tell us all again, what does the word “right” mean?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Explain: A right is like a rule that exists because it is the fair or the correct thing to do.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Ask: what do WE need to enjoy a happy, healthy and safe life?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List their responses under CLASS NEEDS in the right-hand column, helping to elicit such things as food, water, family, friends, education, love, clothes and attention.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Ask: If we need these things, then should we have a right to them?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Write: “Who” is responsible for helping us get all the things we need to be safe and free?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Encourage answers such as adults, parents, family, or loving caregivers.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List the response below the word “WHO?”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READ: </a:t>
            </a:r>
            <a:r>
              <a:rPr lang="en-US" i="1">
                <a:solidFill>
                  <a:schemeClr val="dk1"/>
                </a:solidFill>
              </a:rPr>
              <a:t>The Right to Be Free and Safe.</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I’ll read it one more time and then let’s all say it together. The Right to Be Free and Safe.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Repeat it together.</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Say: Raise your hand for the Talking Stick of you can tell me what human rights are or if you know the name of the document that says what rights we have.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294a953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8294a9534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a:solidFill>
                  <a:schemeClr val="dk1"/>
                </a:solidFill>
              </a:rPr>
              <a:t>Place the mini poster on the classroom wall or where all the children can see it.</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read the poster to the children</a:t>
            </a:r>
            <a:endParaRPr sz="1200">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Say: I’ll read it one more time and then let’s all say it together.  </a:t>
            </a:r>
            <a:r>
              <a:rPr lang="en-US" sz="1200" i="1">
                <a:solidFill>
                  <a:schemeClr val="dk1"/>
                </a:solidFill>
                <a:latin typeface="Arial Narrow"/>
                <a:ea typeface="Arial Narrow"/>
                <a:cs typeface="Arial Narrow"/>
                <a:sym typeface="Arial Narrow"/>
              </a:rPr>
              <a:t>The Right to Be Free and Safe.</a:t>
            </a:r>
            <a:endParaRPr sz="1200" i="1">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Repeat it together.</a:t>
            </a:r>
            <a:endParaRPr sz="1200">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Say: Raise your hand for the Talking Stick if you can tell me what human rights are or if you know the name of the document that says what rights we have.  </a:t>
            </a:r>
            <a:endParaRPr sz="1200">
              <a:solidFill>
                <a:schemeClr val="dk1"/>
              </a:solidFill>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1200">
                <a:solidFill>
                  <a:schemeClr val="dk1"/>
                </a:solidFill>
                <a:latin typeface="Arial Narrow"/>
                <a:ea typeface="Arial Narrow"/>
                <a:cs typeface="Arial Narrow"/>
                <a:sym typeface="Arial Narrow"/>
              </a:rPr>
              <a:t>Take all responses in a positive manner, especially the </a:t>
            </a:r>
            <a:r>
              <a:rPr lang="en-US" sz="1200" i="1">
                <a:solidFill>
                  <a:schemeClr val="dk1"/>
                </a:solidFill>
                <a:latin typeface="Arial Narrow"/>
                <a:ea typeface="Arial Narrow"/>
                <a:cs typeface="Arial Narrow"/>
                <a:sym typeface="Arial Narrow"/>
              </a:rPr>
              <a:t>Universal Declaration of Human Rights.</a:t>
            </a:r>
            <a:r>
              <a:rPr lang="en-US" sz="1200">
                <a:solidFill>
                  <a:schemeClr val="dk1"/>
                </a:solidFill>
                <a:latin typeface="Arial Narrow"/>
                <a:ea typeface="Arial Narrow"/>
                <a:cs typeface="Arial Narrow"/>
                <a:sym typeface="Arial Narrow"/>
              </a:rPr>
              <a:t>  Elaborate on them and emphasize the right to be safe and free.</a:t>
            </a:r>
            <a:endParaRPr sz="1200">
              <a:solidFill>
                <a:schemeClr val="dk1"/>
              </a:solidFill>
              <a:latin typeface="Arial Narrow"/>
              <a:ea typeface="Arial Narrow"/>
              <a:cs typeface="Arial Narrow"/>
              <a:sym typeface="Arial Narrow"/>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294a953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8294a9534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Which right do you think is important for YOU to be safe and free?</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To help the children remember, you may show the illustrations for the </a:t>
            </a:r>
            <a:r>
              <a:rPr lang="en-US" sz="1200" i="1" dirty="0">
                <a:solidFill>
                  <a:schemeClr val="dk1"/>
                </a:solidFill>
              </a:rPr>
              <a:t>Universal Declaration of Human Rights </a:t>
            </a:r>
            <a:r>
              <a:rPr lang="en-US" sz="1200" dirty="0">
                <a:solidFill>
                  <a:schemeClr val="dk1"/>
                </a:solidFill>
              </a:rPr>
              <a:t>from the previous lesson.</a:t>
            </a:r>
          </a:p>
          <a:p>
            <a:pPr marL="0" lvl="0" indent="0" algn="l" rtl="0">
              <a:spcBef>
                <a:spcPts val="0"/>
              </a:spcBef>
              <a:spcAft>
                <a:spcPts val="0"/>
              </a:spcAft>
              <a:buClr>
                <a:schemeClr val="dk1"/>
              </a:buClr>
              <a:buSzPts val="1100"/>
              <a:buFont typeface="Arial"/>
              <a:buNone/>
            </a:pPr>
            <a:endParaRPr lang="en-US" sz="1200" b="1"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If your class is not too big, let each child stand up and give a response if they wish. Otherwise, just choose a few children to give a response such as:</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b="1" dirty="0">
                <a:solidFill>
                  <a:schemeClr val="dk1"/>
                </a:solidFill>
              </a:rPr>
              <a:t>Articles 1, 2 &amp; 3</a:t>
            </a:r>
            <a:r>
              <a:rPr lang="en-US" sz="1200" dirty="0">
                <a:solidFill>
                  <a:schemeClr val="dk1"/>
                </a:solidFill>
              </a:rPr>
              <a:t>: We are all born free and equal in dignity and rights.</a:t>
            </a:r>
          </a:p>
          <a:p>
            <a:pPr marL="0" lvl="0" indent="0" algn="l" rtl="0">
              <a:spcBef>
                <a:spcPts val="0"/>
              </a:spcBef>
              <a:spcAft>
                <a:spcPts val="0"/>
              </a:spcAft>
              <a:buClr>
                <a:schemeClr val="dk1"/>
              </a:buClr>
              <a:buSzPts val="1100"/>
              <a:buFont typeface="Arial"/>
              <a:buNone/>
            </a:pPr>
            <a:r>
              <a:rPr lang="en-US" sz="1200" dirty="0">
                <a:solidFill>
                  <a:schemeClr val="dk1"/>
                </a:solidFill>
              </a:rPr>
              <a:t>We all have the right to live and be protected.</a:t>
            </a:r>
          </a:p>
          <a:p>
            <a:pPr marL="0" lvl="0" indent="0" algn="l" rtl="0">
              <a:spcBef>
                <a:spcPts val="0"/>
              </a:spcBef>
              <a:spcAft>
                <a:spcPts val="0"/>
              </a:spcAft>
              <a:buClr>
                <a:schemeClr val="dk1"/>
              </a:buClr>
              <a:buSzPts val="1100"/>
              <a:buFont typeface="Arial"/>
              <a:buNone/>
            </a:pPr>
            <a:r>
              <a:rPr lang="en-US" sz="1200" b="1" dirty="0">
                <a:solidFill>
                  <a:schemeClr val="dk1"/>
                </a:solidFill>
              </a:rPr>
              <a:t>Article 16</a:t>
            </a:r>
            <a:r>
              <a:rPr lang="en-US" sz="1200" dirty="0">
                <a:solidFill>
                  <a:schemeClr val="dk1"/>
                </a:solidFill>
              </a:rPr>
              <a:t>: We all have the right to a family and to be cared for.</a:t>
            </a:r>
          </a:p>
          <a:p>
            <a:pPr marL="0" lvl="0" indent="0" algn="l" rtl="0">
              <a:spcBef>
                <a:spcPts val="0"/>
              </a:spcBef>
              <a:spcAft>
                <a:spcPts val="0"/>
              </a:spcAft>
              <a:buClr>
                <a:schemeClr val="dk1"/>
              </a:buClr>
              <a:buSzPts val="1100"/>
              <a:buFont typeface="Arial"/>
              <a:buNone/>
            </a:pPr>
            <a:r>
              <a:rPr lang="en-US" sz="1200" b="1" dirty="0">
                <a:solidFill>
                  <a:schemeClr val="dk1"/>
                </a:solidFill>
              </a:rPr>
              <a:t>Article 18</a:t>
            </a:r>
            <a:r>
              <a:rPr lang="en-US" sz="1200" dirty="0">
                <a:solidFill>
                  <a:schemeClr val="dk1"/>
                </a:solidFill>
              </a:rPr>
              <a:t>: We all have the right to a religion or belief.</a:t>
            </a:r>
          </a:p>
          <a:p>
            <a:pPr marL="0" lvl="0" indent="0" algn="l" rtl="0">
              <a:spcBef>
                <a:spcPts val="0"/>
              </a:spcBef>
              <a:spcAft>
                <a:spcPts val="0"/>
              </a:spcAft>
              <a:buClr>
                <a:schemeClr val="dk1"/>
              </a:buClr>
              <a:buSzPts val="1100"/>
              <a:buFont typeface="Arial"/>
              <a:buNone/>
            </a:pPr>
            <a:r>
              <a:rPr lang="en-US" sz="1200" b="1" dirty="0">
                <a:solidFill>
                  <a:schemeClr val="dk1"/>
                </a:solidFill>
              </a:rPr>
              <a:t>Article 19</a:t>
            </a:r>
            <a:r>
              <a:rPr lang="en-US" sz="1200" dirty="0">
                <a:solidFill>
                  <a:schemeClr val="dk1"/>
                </a:solidFill>
              </a:rPr>
              <a:t>: We all have the right to tell people what we’re thinking about.</a:t>
            </a:r>
          </a:p>
          <a:p>
            <a:pPr marL="0" lvl="0" indent="0" algn="l" rtl="0">
              <a:spcBef>
                <a:spcPts val="0"/>
              </a:spcBef>
              <a:spcAft>
                <a:spcPts val="0"/>
              </a:spcAft>
              <a:buClr>
                <a:schemeClr val="dk1"/>
              </a:buClr>
              <a:buSzPts val="1100"/>
              <a:buFont typeface="Arial"/>
              <a:buNone/>
            </a:pPr>
            <a:r>
              <a:rPr lang="en-US" sz="1200" b="1" dirty="0">
                <a:solidFill>
                  <a:schemeClr val="dk1"/>
                </a:solidFill>
              </a:rPr>
              <a:t>Article 29</a:t>
            </a:r>
            <a:r>
              <a:rPr lang="en-US" sz="1200" dirty="0">
                <a:solidFill>
                  <a:schemeClr val="dk1"/>
                </a:solidFill>
              </a:rPr>
              <a:t>: We all need to take care of each other.</a:t>
            </a:r>
          </a:p>
          <a:p>
            <a:pPr marL="0" lvl="0" indent="0" algn="l" rtl="0">
              <a:spcBef>
                <a:spcPts val="0"/>
              </a:spcBef>
              <a:spcAft>
                <a:spcPts val="0"/>
              </a:spcAft>
              <a:buClr>
                <a:schemeClr val="dk1"/>
              </a:buClr>
              <a:buSzPts val="1100"/>
              <a:buFont typeface="Arial"/>
              <a:buNone/>
            </a:pPr>
            <a:r>
              <a:rPr lang="en-US" sz="1200" b="1" dirty="0">
                <a:solidFill>
                  <a:schemeClr val="dk1"/>
                </a:solidFill>
              </a:rPr>
              <a:t>Article 30</a:t>
            </a:r>
            <a:r>
              <a:rPr lang="en-US" sz="1200" dirty="0">
                <a:solidFill>
                  <a:schemeClr val="dk1"/>
                </a:solidFill>
              </a:rPr>
              <a:t>: Nobody can take these rights away from us.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58173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294a953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8294a9534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Which right do you think is important for YOU to be safe and free?</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To help the children remember, you may show the illustrations for the </a:t>
            </a:r>
            <a:r>
              <a:rPr lang="en-US" sz="1200" i="1" dirty="0">
                <a:solidFill>
                  <a:schemeClr val="dk1"/>
                </a:solidFill>
              </a:rPr>
              <a:t>Universal Declaration of Human Rights </a:t>
            </a:r>
            <a:r>
              <a:rPr lang="en-US" sz="1200" dirty="0">
                <a:solidFill>
                  <a:schemeClr val="dk1"/>
                </a:solidFill>
              </a:rPr>
              <a:t>from the previous lesson.</a:t>
            </a:r>
          </a:p>
          <a:p>
            <a:pPr marL="0" lvl="0" indent="0" algn="l" rtl="0">
              <a:spcBef>
                <a:spcPts val="0"/>
              </a:spcBef>
              <a:spcAft>
                <a:spcPts val="0"/>
              </a:spcAft>
              <a:buClr>
                <a:schemeClr val="dk1"/>
              </a:buClr>
              <a:buSzPts val="1100"/>
              <a:buFont typeface="Arial"/>
              <a:buNone/>
            </a:pPr>
            <a:endParaRPr lang="en-US" sz="1200" b="1"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If your class is not too big, let each child stand up and give a response if they wish. Otherwise, just choose a few children to give a response such as:</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b="1" dirty="0">
                <a:solidFill>
                  <a:schemeClr val="dk1"/>
                </a:solidFill>
              </a:rPr>
              <a:t>Articles 1, 2 &amp; 3</a:t>
            </a:r>
            <a:r>
              <a:rPr lang="en-US" sz="1200" dirty="0">
                <a:solidFill>
                  <a:schemeClr val="dk1"/>
                </a:solidFill>
              </a:rPr>
              <a:t>: We are all born free and equal in dignity and rights.</a:t>
            </a:r>
          </a:p>
          <a:p>
            <a:pPr marL="0" lvl="0" indent="0" algn="l" rtl="0">
              <a:spcBef>
                <a:spcPts val="0"/>
              </a:spcBef>
              <a:spcAft>
                <a:spcPts val="0"/>
              </a:spcAft>
              <a:buClr>
                <a:schemeClr val="dk1"/>
              </a:buClr>
              <a:buSzPts val="1100"/>
              <a:buFont typeface="Arial"/>
              <a:buNone/>
            </a:pPr>
            <a:r>
              <a:rPr lang="en-US" sz="1200" dirty="0">
                <a:solidFill>
                  <a:schemeClr val="dk1"/>
                </a:solidFill>
              </a:rPr>
              <a:t>We all have the right to live and be protected.</a:t>
            </a:r>
          </a:p>
          <a:p>
            <a:pPr marL="0" lvl="0" indent="0" algn="l" rtl="0">
              <a:spcBef>
                <a:spcPts val="0"/>
              </a:spcBef>
              <a:spcAft>
                <a:spcPts val="0"/>
              </a:spcAft>
              <a:buClr>
                <a:schemeClr val="dk1"/>
              </a:buClr>
              <a:buSzPts val="1100"/>
              <a:buFont typeface="Arial"/>
              <a:buNone/>
            </a:pPr>
            <a:r>
              <a:rPr lang="en-US" sz="1200" b="1" dirty="0">
                <a:solidFill>
                  <a:schemeClr val="dk1"/>
                </a:solidFill>
              </a:rPr>
              <a:t>Article 16</a:t>
            </a:r>
            <a:r>
              <a:rPr lang="en-US" sz="1200" dirty="0">
                <a:solidFill>
                  <a:schemeClr val="dk1"/>
                </a:solidFill>
              </a:rPr>
              <a:t>: We all have the right to a family and to be cared for.</a:t>
            </a:r>
          </a:p>
          <a:p>
            <a:pPr marL="0" lvl="0" indent="0" algn="l" rtl="0">
              <a:spcBef>
                <a:spcPts val="0"/>
              </a:spcBef>
              <a:spcAft>
                <a:spcPts val="0"/>
              </a:spcAft>
              <a:buClr>
                <a:schemeClr val="dk1"/>
              </a:buClr>
              <a:buSzPts val="1100"/>
              <a:buFont typeface="Arial"/>
              <a:buNone/>
            </a:pPr>
            <a:r>
              <a:rPr lang="en-US" sz="1200" b="1" dirty="0">
                <a:solidFill>
                  <a:schemeClr val="dk1"/>
                </a:solidFill>
              </a:rPr>
              <a:t>Article 18</a:t>
            </a:r>
            <a:r>
              <a:rPr lang="en-US" sz="1200" dirty="0">
                <a:solidFill>
                  <a:schemeClr val="dk1"/>
                </a:solidFill>
              </a:rPr>
              <a:t>: We all have the right to a religion or belief.</a:t>
            </a:r>
          </a:p>
          <a:p>
            <a:pPr marL="0" lvl="0" indent="0" algn="l" rtl="0">
              <a:spcBef>
                <a:spcPts val="0"/>
              </a:spcBef>
              <a:spcAft>
                <a:spcPts val="0"/>
              </a:spcAft>
              <a:buClr>
                <a:schemeClr val="dk1"/>
              </a:buClr>
              <a:buSzPts val="1100"/>
              <a:buFont typeface="Arial"/>
              <a:buNone/>
            </a:pPr>
            <a:r>
              <a:rPr lang="en-US" sz="1200" b="1" dirty="0">
                <a:solidFill>
                  <a:schemeClr val="dk1"/>
                </a:solidFill>
              </a:rPr>
              <a:t>Article 19</a:t>
            </a:r>
            <a:r>
              <a:rPr lang="en-US" sz="1200" dirty="0">
                <a:solidFill>
                  <a:schemeClr val="dk1"/>
                </a:solidFill>
              </a:rPr>
              <a:t>: We all have the right to tell people what we’re thinking about.</a:t>
            </a:r>
          </a:p>
          <a:p>
            <a:pPr marL="0" lvl="0" indent="0" algn="l" rtl="0">
              <a:spcBef>
                <a:spcPts val="0"/>
              </a:spcBef>
              <a:spcAft>
                <a:spcPts val="0"/>
              </a:spcAft>
              <a:buClr>
                <a:schemeClr val="dk1"/>
              </a:buClr>
              <a:buSzPts val="1100"/>
              <a:buFont typeface="Arial"/>
              <a:buNone/>
            </a:pPr>
            <a:r>
              <a:rPr lang="en-US" sz="1200" b="1" dirty="0">
                <a:solidFill>
                  <a:schemeClr val="dk1"/>
                </a:solidFill>
              </a:rPr>
              <a:t>Article 29</a:t>
            </a:r>
            <a:r>
              <a:rPr lang="en-US" sz="1200" dirty="0">
                <a:solidFill>
                  <a:schemeClr val="dk1"/>
                </a:solidFill>
              </a:rPr>
              <a:t>: We all need to take care of each other.</a:t>
            </a:r>
          </a:p>
          <a:p>
            <a:pPr marL="0" lvl="0" indent="0" algn="l" rtl="0">
              <a:spcBef>
                <a:spcPts val="0"/>
              </a:spcBef>
              <a:spcAft>
                <a:spcPts val="0"/>
              </a:spcAft>
              <a:buClr>
                <a:schemeClr val="dk1"/>
              </a:buClr>
              <a:buSzPts val="1100"/>
              <a:buFont typeface="Arial"/>
              <a:buNone/>
            </a:pPr>
            <a:r>
              <a:rPr lang="en-US" sz="1200" b="1" dirty="0">
                <a:solidFill>
                  <a:schemeClr val="dk1"/>
                </a:solidFill>
              </a:rPr>
              <a:t>Article 30</a:t>
            </a:r>
            <a:r>
              <a:rPr lang="en-US" sz="1200" dirty="0">
                <a:solidFill>
                  <a:schemeClr val="dk1"/>
                </a:solidFill>
              </a:rPr>
              <a:t>: Nobody can take these rights away from us.</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48478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Go home and tell your family and friends about our bunny and her needs.</a:t>
            </a:r>
            <a:endParaRPr/>
          </a:p>
          <a:p>
            <a:pPr marL="457200" lvl="0" indent="-317500" algn="l" rtl="0">
              <a:lnSpc>
                <a:spcPct val="100000"/>
              </a:lnSpc>
              <a:spcBef>
                <a:spcPts val="0"/>
              </a:spcBef>
              <a:spcAft>
                <a:spcPts val="0"/>
              </a:spcAft>
              <a:buSzPts val="1400"/>
              <a:buChar char="●"/>
            </a:pPr>
            <a:r>
              <a:rPr lang="en-US"/>
              <a:t>Think about a pet you might want to have and what its need might be.</a:t>
            </a:r>
            <a:endParaRPr/>
          </a:p>
          <a:p>
            <a:pPr marL="457200" lvl="0" indent="-317500" algn="l" rtl="0">
              <a:lnSpc>
                <a:spcPct val="100000"/>
              </a:lnSpc>
              <a:spcBef>
                <a:spcPts val="0"/>
              </a:spcBef>
              <a:spcAft>
                <a:spcPts val="0"/>
              </a:spcAft>
              <a:buSzPts val="1400"/>
              <a:buChar char="●"/>
            </a:pPr>
            <a:r>
              <a:rPr lang="en-US"/>
              <a:t>Are they the same as yours?</a:t>
            </a:r>
            <a:endParaRPr/>
          </a:p>
          <a:p>
            <a:pPr marL="457200" lvl="0" indent="-317500" algn="l" rtl="0">
              <a:lnSpc>
                <a:spcPct val="100000"/>
              </a:lnSpc>
              <a:spcBef>
                <a:spcPts val="0"/>
              </a:spcBef>
              <a:spcAft>
                <a:spcPts val="0"/>
              </a:spcAft>
              <a:buSzPts val="1400"/>
              <a:buChar char="●"/>
            </a:pPr>
            <a:r>
              <a:rPr lang="en-US"/>
              <a:t>I’m so glad we were together today. Next time we will learn more about our rights.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271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371741a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371741a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372e56a51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7372e56a51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a:solidFill>
                  <a:schemeClr val="dk1"/>
                </a:solidFill>
              </a:rPr>
              <a:t>Sing “Here We Are Together”</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Sing the verse on your own, naming four different students. Point to the students and smile as you name them.</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Repeat the song several times so that you can name many students.</a:t>
            </a:r>
            <a:endParaRPr>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a:solidFill>
                  <a:schemeClr val="dk1"/>
                </a:solidFill>
              </a:rPr>
              <a:t>To hear the melody:</a:t>
            </a: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a:solidFill>
                  <a:schemeClr val="dk1"/>
                </a:solidFill>
              </a:rPr>
              <a:t>To hear the melody: </a:t>
            </a:r>
            <a:r>
              <a:rPr lang="en-US" u="sng">
                <a:solidFill>
                  <a:schemeClr val="hlink"/>
                </a:solidFill>
                <a:hlinkClick r:id="rId3"/>
              </a:rPr>
              <a:t>https://www.youtube.com/watch?v=XR9d7TsgQN8&amp;list=PL1p11lCKMm7vUpyDMd39yUSVUUwUJ-Wa5&amp;index=1</a:t>
            </a: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a:solidFill>
                  <a:schemeClr val="dk1"/>
                </a:solidFill>
              </a:rPr>
              <a:t>Sing with enthusiasm and delight.</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Here we are together, together, together. Here we are together with our happy face.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a:t>
            </a:r>
            <a:r>
              <a:rPr lang="en-US" b="1">
                <a:solidFill>
                  <a:schemeClr val="dk1"/>
                </a:solidFill>
              </a:rPr>
              <a:t>There’s Martha and Peter and Suzie and Henry</a:t>
            </a:r>
            <a:r>
              <a:rPr lang="en-US">
                <a:solidFill>
                  <a:schemeClr val="dk1"/>
                </a:solidFill>
              </a:rPr>
              <a:t> (pointing to each of these children, one by 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Oh, here we are together in our happy place.</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a:solidFill>
                  <a:schemeClr val="dk1"/>
                </a:solidFill>
              </a:rPr>
              <a:t>Sing the verse at least two or three times in a row so that you can name a few different children during each class.</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Alternate Words:</a:t>
            </a:r>
            <a:endParaRPr b="1">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a-walking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a-singing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a-marching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a-clapping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Make up actions based on the words! And you can make up your own words. Think of other phrases that might fit the music.</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a:solidFill>
                  <a:schemeClr val="dk1"/>
                </a:solidFill>
              </a:rPr>
              <a:t>Sing “Here We Are Together”</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Sing the verse on your own, naming four different students. Point to the students and smile as you name them.</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Repeat the song several times so that you can name many students.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Here we are together, together, together. Here we are together with our happy face.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a:t>
            </a:r>
            <a:r>
              <a:rPr lang="en-US" b="1">
                <a:solidFill>
                  <a:schemeClr val="dk1"/>
                </a:solidFill>
              </a:rPr>
              <a:t>There’s Martha and Peter and Suzie and Henry</a:t>
            </a:r>
            <a:r>
              <a:rPr lang="en-US">
                <a:solidFill>
                  <a:schemeClr val="dk1"/>
                </a:solidFill>
              </a:rPr>
              <a:t> (pointing to each of these children, one by 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Everyone: </a:t>
            </a:r>
            <a:r>
              <a:rPr lang="en-US" b="1">
                <a:solidFill>
                  <a:schemeClr val="dk1"/>
                </a:solidFill>
              </a:rPr>
              <a:t>Oh, here we are together in our happy place.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Alternate Words:</a:t>
            </a:r>
            <a:endParaRPr b="1">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a-walking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a-singing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go a-marching</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Here we are a-clapping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Make up actions based on the words! And you can make up your own words. Think of other phrases that might fit the music.</a:t>
            </a:r>
            <a:endParaRPr i="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(5 minutes)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Say: </a:t>
            </a:r>
            <a:r>
              <a:rPr lang="en-US" b="1" dirty="0"/>
              <a:t>I’m so happy that we’re all here together today to talk about human rights.</a:t>
            </a:r>
            <a:endParaRPr b="1" dirty="0"/>
          </a:p>
          <a:p>
            <a:pPr marL="0" lvl="0" indent="0" algn="l" rtl="0">
              <a:lnSpc>
                <a:spcPct val="100000"/>
              </a:lnSpc>
              <a:spcBef>
                <a:spcPts val="0"/>
              </a:spcBef>
              <a:spcAft>
                <a:spcPts val="0"/>
              </a:spcAft>
              <a:buSzPts val="1400"/>
              <a:buNone/>
            </a:pPr>
            <a:r>
              <a:rPr lang="en-US" dirty="0"/>
              <a:t>Show the pictures from the story of </a:t>
            </a:r>
            <a:r>
              <a:rPr lang="en-US" dirty="0" err="1"/>
              <a:t>JoZy</a:t>
            </a:r>
            <a:r>
              <a:rPr lang="en-US" dirty="0"/>
              <a:t>, the kangaroo.</a:t>
            </a:r>
            <a:endParaRPr dirty="0"/>
          </a:p>
          <a:p>
            <a:pPr marL="0" lvl="0" indent="0" algn="l" rtl="0">
              <a:lnSpc>
                <a:spcPct val="100000"/>
              </a:lnSpc>
              <a:spcBef>
                <a:spcPts val="0"/>
              </a:spcBef>
              <a:spcAft>
                <a:spcPts val="0"/>
              </a:spcAft>
              <a:buSzPts val="1400"/>
              <a:buNone/>
            </a:pPr>
            <a:r>
              <a:rPr lang="en-US" dirty="0"/>
              <a:t>Ask: </a:t>
            </a:r>
            <a:r>
              <a:rPr lang="en-US" b="1" dirty="0"/>
              <a:t>Who remembers our little kangaroo, and what her name was?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GB" sz="1100" b="0" i="0" u="none" strike="noStrike" cap="none" dirty="0" err="1">
                <a:solidFill>
                  <a:srgbClr val="000000"/>
                </a:solidFill>
                <a:effectLst/>
                <a:latin typeface="Arial"/>
                <a:ea typeface="Arial"/>
                <a:cs typeface="Arial"/>
                <a:sym typeface="Arial"/>
              </a:rPr>
              <a:t>JoZy</a:t>
            </a:r>
            <a:r>
              <a:rPr lang="en-GB" sz="1100" b="0" i="0" u="none" strike="noStrike" cap="none" dirty="0">
                <a:solidFill>
                  <a:srgbClr val="000000"/>
                </a:solidFill>
                <a:effectLst/>
                <a:latin typeface="Arial"/>
                <a:ea typeface="Arial"/>
                <a:cs typeface="Arial"/>
                <a:sym typeface="Arial"/>
              </a:rPr>
              <a:t> is a kangaroo who wants a red-haired, blue-eyed, freckled faced, little girl for a pet.  She ends up being happy with a blue-tongued lizard called a “skink”. </a:t>
            </a:r>
          </a:p>
          <a:p>
            <a:pPr marL="0" lvl="0" indent="0" algn="l" rtl="0">
              <a:lnSpc>
                <a:spcPct val="100000"/>
              </a:lnSpc>
              <a:spcBef>
                <a:spcPts val="0"/>
              </a:spcBef>
              <a:spcAft>
                <a:spcPts val="0"/>
              </a:spcAft>
              <a:buSzPts val="1400"/>
              <a:buNone/>
            </a:pPr>
            <a:endParaRPr lang="en-GB"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400"/>
              <a:buNone/>
            </a:pPr>
            <a:r>
              <a:rPr lang="en-US" b="1" dirty="0"/>
              <a:t>Thank you for using the Talking Stick.</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2c7ae2d70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82c7ae2d70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AutoNum type="arabicPeriod"/>
            </a:pPr>
            <a:r>
              <a:rPr lang="en-US"/>
              <a:t>Human rights are necessary in order for all children to live in freedom and safety.</a:t>
            </a:r>
            <a:endParaRPr/>
          </a:p>
          <a:p>
            <a:pPr marL="457200" lvl="0" indent="-317500" algn="l" rtl="0">
              <a:lnSpc>
                <a:spcPct val="100000"/>
              </a:lnSpc>
              <a:spcBef>
                <a:spcPts val="0"/>
              </a:spcBef>
              <a:spcAft>
                <a:spcPts val="0"/>
              </a:spcAft>
              <a:buSzPts val="1400"/>
              <a:buAutoNum type="arabicPeriod"/>
            </a:pPr>
            <a:r>
              <a:rPr lang="en-US"/>
              <a:t>There is a strong connection between human need and human rights.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a:t>
            </a:r>
            <a:r>
              <a:rPr lang="en-US" b="1">
                <a:solidFill>
                  <a:schemeClr val="dk1"/>
                </a:solidFill>
              </a:rPr>
              <a:t>Let’s pretend we are JoZy. Everyone stand up and move in place like a kangaroo while I count to five.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Count out loud to five: </a:t>
            </a:r>
            <a:r>
              <a:rPr lang="en-US" b="1">
                <a:solidFill>
                  <a:schemeClr val="dk1"/>
                </a:solidFill>
              </a:rPr>
              <a:t>1, 2, 3, 4, 5! Everyone quickly sit back down.</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a:t>
            </a:r>
            <a:r>
              <a:rPr lang="en-US" b="1">
                <a:solidFill>
                  <a:schemeClr val="dk1"/>
                </a:solidFill>
              </a:rPr>
              <a:t>Now let’s pretend that JoZy has a pet bunny. Everyone stand up and move in place like a bunny while I count to five.</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Count out loud to five: </a:t>
            </a:r>
            <a:r>
              <a:rPr lang="en-US" b="1">
                <a:solidFill>
                  <a:schemeClr val="dk1"/>
                </a:solidFill>
              </a:rPr>
              <a:t>1, 2, 3, 4, 5! Okay, everyone quickly sit back down.</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On the chalkboard or a large piece of paper, draw two columns.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Write BUNNY’S NEEDS at the top of the left-hand column.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Ask: What are all the things that our bunny will need to live and be safe?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List their answers under BUNNY’S NEEDS in the left-hand column, such as a hutch, straw, food, water, exercise, attention, love or perhaps another animal for compay.</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Under the NEEDS on the BUNNY side, write “WHO?”</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Ask: Who is responsible to make sure that our pet gets to have his or her rights?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Write JOZY as the name of the BUNNY’S owner who is responsible for the bunny’s life.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Ask: Does the bunny really need these things to survive?</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US">
                <a:solidFill>
                  <a:schemeClr val="dk1"/>
                </a:solidFill>
              </a:rPr>
              <a:t>Should the bunny have a right to them?</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513294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206927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1702756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9965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4677174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
        <p:cNvGrpSpPr/>
        <p:nvPr/>
      </p:nvGrpSpPr>
      <p:grpSpPr>
        <a:xfrm>
          <a:off x="0" y="0"/>
          <a:ext cx="0" cy="0"/>
          <a:chOff x="0" y="0"/>
          <a:chExt cx="0" cy="0"/>
        </a:xfrm>
      </p:grpSpPr>
      <p:sp>
        <p:nvSpPr>
          <p:cNvPr id="38" name="Google Shape;38;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39" name="Google Shape;39;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1" name="Google Shape;41;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144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4" name="Google Shape;44;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5" name="Google Shape;45;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46" name="Google Shape;46;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950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2568284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868133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0875207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759494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9999480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343200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29278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9851189"/>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0961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950390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1006892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0852070"/>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4757190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23"/>
        <p:cNvGrpSpPr/>
        <p:nvPr/>
      </p:nvGrpSpPr>
      <p:grpSpPr>
        <a:xfrm>
          <a:off x="0" y="0"/>
          <a:ext cx="0" cy="0"/>
          <a:chOff x="0" y="0"/>
          <a:chExt cx="0" cy="0"/>
        </a:xfrm>
      </p:grpSpPr>
      <p:sp>
        <p:nvSpPr>
          <p:cNvPr id="24" name="Google Shape;24;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06307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07903286"/>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9759678"/>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1036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3" name="Google Shape;13;p31" descr="A picture containing drawing&#10;&#10;Description automatically generated"/>
          <p:cNvPicPr preferRelativeResize="0"/>
          <p:nvPr/>
        </p:nvPicPr>
        <p:blipFill rotWithShape="1">
          <a:blip r:embed="rId2">
            <a:alphaModFix/>
          </a:blip>
          <a:srcRect/>
          <a:stretch/>
        </p:blipFill>
        <p:spPr>
          <a:xfrm>
            <a:off x="8657661" y="4705622"/>
            <a:ext cx="427324" cy="413153"/>
          </a:xfrm>
          <a:prstGeom prst="rect">
            <a:avLst/>
          </a:prstGeom>
          <a:noFill/>
          <a:ln>
            <a:noFill/>
          </a:ln>
        </p:spPr>
      </p:pic>
    </p:spTree>
    <p:extLst>
      <p:ext uri="{BB962C8B-B14F-4D97-AF65-F5344CB8AC3E}">
        <p14:creationId xmlns:p14="http://schemas.microsoft.com/office/powerpoint/2010/main" val="988068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9644009"/>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9986662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4489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4310893"/>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7686797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43840236"/>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0756104"/>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5611993"/>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g7371741aa8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71741aa8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7" name="Google Shape;87;g7371741aa8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9790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8"/>
        <p:cNvGrpSpPr/>
        <p:nvPr/>
      </p:nvGrpSpPr>
      <p:grpSpPr>
        <a:xfrm>
          <a:off x="0" y="0"/>
          <a:ext cx="0" cy="0"/>
          <a:chOff x="0" y="0"/>
          <a:chExt cx="0" cy="0"/>
        </a:xfrm>
      </p:grpSpPr>
      <p:sp>
        <p:nvSpPr>
          <p:cNvPr id="89" name="Google Shape;89;g7371741aa8_0_38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71741aa8_0_38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1" name="Google Shape;91;g7371741aa8_0_38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5475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4777465"/>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34855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96250"/>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9736456"/>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17168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2748074"/>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34522365"/>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9174598"/>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135062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8276255"/>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027249"/>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4262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6944826"/>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8915763"/>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4063786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9503151"/>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92290563"/>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64379190"/>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98615351"/>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7420873"/>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369893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3" name="Google Shape;13;p31" descr="A picture containing drawing&#10;&#10;Description automatically generated"/>
          <p:cNvPicPr preferRelativeResize="0"/>
          <p:nvPr/>
        </p:nvPicPr>
        <p:blipFill rotWithShape="1">
          <a:blip r:embed="rId2">
            <a:alphaModFix/>
          </a:blip>
          <a:srcRect/>
          <a:stretch/>
        </p:blipFill>
        <p:spPr>
          <a:xfrm>
            <a:off x="8657661" y="4705622"/>
            <a:ext cx="427324" cy="413153"/>
          </a:xfrm>
          <a:prstGeom prst="rect">
            <a:avLst/>
          </a:prstGeom>
          <a:noFill/>
          <a:ln>
            <a:noFill/>
          </a:ln>
        </p:spPr>
      </p:pic>
    </p:spTree>
    <p:extLst>
      <p:ext uri="{BB962C8B-B14F-4D97-AF65-F5344CB8AC3E}">
        <p14:creationId xmlns:p14="http://schemas.microsoft.com/office/powerpoint/2010/main" val="335179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4059" y="467234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8" r:id="rId4"/>
    <p:sldLayoutId id="2147483659" r:id="rId5"/>
    <p:sldLayoutId id="2147483660" r:id="rId6"/>
    <p:sldLayoutId id="2147483661" r:id="rId7"/>
    <p:sldLayoutId id="214748366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6"/>
          <a:srcRect/>
          <a:stretch/>
        </p:blipFill>
        <p:spPr>
          <a:xfrm>
            <a:off x="8658019" y="4658380"/>
            <a:ext cx="457200" cy="457200"/>
          </a:xfrm>
          <a:prstGeom prst="rect">
            <a:avLst/>
          </a:prstGeom>
          <a:noFill/>
          <a:ln>
            <a:noFill/>
          </a:ln>
        </p:spPr>
      </p:pic>
    </p:spTree>
    <p:extLst>
      <p:ext uri="{BB962C8B-B14F-4D97-AF65-F5344CB8AC3E}">
        <p14:creationId xmlns:p14="http://schemas.microsoft.com/office/powerpoint/2010/main" val="360726852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3">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2950436470"/>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3">
            <a:alphaModFix/>
          </a:blip>
          <a:srcRect/>
          <a:stretch/>
        </p:blipFill>
        <p:spPr>
          <a:xfrm>
            <a:off x="8658019" y="4658380"/>
            <a:ext cx="457200" cy="457200"/>
          </a:xfrm>
          <a:prstGeom prst="rect">
            <a:avLst/>
          </a:prstGeom>
          <a:noFill/>
          <a:ln>
            <a:noFill/>
          </a:ln>
        </p:spPr>
      </p:pic>
    </p:spTree>
    <p:extLst>
      <p:ext uri="{BB962C8B-B14F-4D97-AF65-F5344CB8AC3E}">
        <p14:creationId xmlns:p14="http://schemas.microsoft.com/office/powerpoint/2010/main" val="1144029994"/>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402850050"/>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1577054938"/>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428887594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869149" y="246827"/>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Introduction</a:t>
            </a:r>
            <a:endParaRPr dirty="0"/>
          </a:p>
        </p:txBody>
      </p:sp>
      <p:sp>
        <p:nvSpPr>
          <p:cNvPr id="215" name="Google Shape;215;p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10</a:t>
            </a:fld>
            <a:endParaRPr sz="900"/>
          </a:p>
        </p:txBody>
      </p:sp>
      <p:pic>
        <p:nvPicPr>
          <p:cNvPr id="216" name="Google Shape;216;p8" descr="Picture of a stick figure boy with hands on hips"/>
          <p:cNvPicPr preferRelativeResize="0">
            <a:picLocks noChangeAspect="1"/>
          </p:cNvPicPr>
          <p:nvPr/>
        </p:nvPicPr>
        <p:blipFill rotWithShape="1">
          <a:blip r:embed="rId3">
            <a:alphaModFix/>
          </a:blip>
          <a:srcRect/>
          <a:stretch/>
        </p:blipFill>
        <p:spPr>
          <a:xfrm>
            <a:off x="8290397" y="202424"/>
            <a:ext cx="517430" cy="1097280"/>
          </a:xfrm>
          <a:prstGeom prst="rect">
            <a:avLst/>
          </a:prstGeom>
          <a:noFill/>
          <a:ln>
            <a:noFill/>
          </a:ln>
        </p:spPr>
      </p:pic>
      <p:graphicFrame>
        <p:nvGraphicFramePr>
          <p:cNvPr id="217" name="Google Shape;217;p8"/>
          <p:cNvGraphicFramePr/>
          <p:nvPr>
            <p:extLst>
              <p:ext uri="{D42A27DB-BD31-4B8C-83A1-F6EECF244321}">
                <p14:modId xmlns:p14="http://schemas.microsoft.com/office/powerpoint/2010/main" val="2804646701"/>
              </p:ext>
            </p:extLst>
          </p:nvPr>
        </p:nvGraphicFramePr>
        <p:xfrm>
          <a:off x="1702900" y="1215270"/>
          <a:ext cx="5738200" cy="3450150"/>
        </p:xfrm>
        <a:graphic>
          <a:graphicData uri="http://schemas.openxmlformats.org/drawingml/2006/table">
            <a:tbl>
              <a:tblPr>
                <a:noFill/>
                <a:tableStyleId>{39A5C05E-A767-4075-9144-C0413A93FBD5}</a:tableStyleId>
              </a:tblPr>
              <a:tblGrid>
                <a:gridCol w="2869100">
                  <a:extLst>
                    <a:ext uri="{9D8B030D-6E8A-4147-A177-3AD203B41FA5}">
                      <a16:colId xmlns:a16="http://schemas.microsoft.com/office/drawing/2014/main" val="20000"/>
                    </a:ext>
                  </a:extLst>
                </a:gridCol>
                <a:gridCol w="2869100">
                  <a:extLst>
                    <a:ext uri="{9D8B030D-6E8A-4147-A177-3AD203B41FA5}">
                      <a16:colId xmlns:a16="http://schemas.microsoft.com/office/drawing/2014/main" val="20001"/>
                    </a:ext>
                  </a:extLst>
                </a:gridCol>
              </a:tblGrid>
              <a:tr h="1584275">
                <a:tc>
                  <a:txBody>
                    <a:bodyPr/>
                    <a:lstStyle/>
                    <a:p>
                      <a:pPr marL="0" marR="0" lvl="0" indent="0" algn="ctr" rtl="0">
                        <a:lnSpc>
                          <a:spcPct val="100000"/>
                        </a:lnSpc>
                        <a:spcBef>
                          <a:spcPts val="0"/>
                        </a:spcBef>
                        <a:spcAft>
                          <a:spcPts val="0"/>
                        </a:spcAft>
                        <a:buClr>
                          <a:srgbClr val="000000"/>
                        </a:buClr>
                        <a:buSzPts val="2400"/>
                        <a:buFont typeface="Arial"/>
                        <a:buNone/>
                      </a:pPr>
                      <a:endParaRPr lang="en-US" sz="2400" b="1" u="none" strike="noStrike" cap="none" dirty="0">
                        <a:solidFill>
                          <a:srgbClr val="0B4860"/>
                        </a:solidFill>
                      </a:endParaRPr>
                    </a:p>
                    <a:p>
                      <a:pPr marL="0" marR="0" lvl="0" indent="0" algn="ctr" rtl="0">
                        <a:lnSpc>
                          <a:spcPct val="100000"/>
                        </a:lnSpc>
                        <a:spcBef>
                          <a:spcPts val="0"/>
                        </a:spcBef>
                        <a:spcAft>
                          <a:spcPts val="0"/>
                        </a:spcAft>
                        <a:buClr>
                          <a:srgbClr val="000000"/>
                        </a:buClr>
                        <a:buSzPts val="2400"/>
                        <a:buFont typeface="Arial"/>
                        <a:buNone/>
                      </a:pPr>
                      <a:endParaRPr lang="en-US" sz="2400" b="1" u="none" strike="noStrike" cap="none" dirty="0">
                        <a:solidFill>
                          <a:srgbClr val="0B4860"/>
                        </a:solidFill>
                      </a:endParaRPr>
                    </a:p>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solidFill>
                            <a:srgbClr val="0B4860"/>
                          </a:solidFill>
                        </a:rPr>
                        <a:t>Bunny’ s Needs</a:t>
                      </a:r>
                      <a:endParaRPr sz="2400" b="1" u="none" strike="noStrike" cap="none" dirty="0">
                        <a:solidFill>
                          <a:srgbClr val="0B4860"/>
                        </a:solidFill>
                      </a:endParaRPr>
                    </a:p>
                  </a:txBody>
                  <a:tcPr marL="91425" marR="91425" marT="91425" marB="91425"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a:buNone/>
                      </a:pPr>
                      <a:endParaRPr lang="en-US" sz="2400" b="1" u="none" strike="noStrike" cap="none" dirty="0">
                        <a:solidFill>
                          <a:srgbClr val="0B4860"/>
                        </a:solidFill>
                      </a:endParaRPr>
                    </a:p>
                    <a:p>
                      <a:pPr marL="0" marR="0" lvl="0" indent="0" algn="ctr" rtl="0">
                        <a:lnSpc>
                          <a:spcPct val="100000"/>
                        </a:lnSpc>
                        <a:spcBef>
                          <a:spcPts val="0"/>
                        </a:spcBef>
                        <a:spcAft>
                          <a:spcPts val="0"/>
                        </a:spcAft>
                        <a:buClr>
                          <a:srgbClr val="000000"/>
                        </a:buClr>
                        <a:buSzPts val="2400"/>
                        <a:buFont typeface="Arial"/>
                        <a:buNone/>
                      </a:pPr>
                      <a:endParaRPr lang="en-US" sz="2400" b="1" u="none" strike="noStrike" cap="none" dirty="0">
                        <a:solidFill>
                          <a:srgbClr val="0B4860"/>
                        </a:solidFill>
                      </a:endParaRPr>
                    </a:p>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solidFill>
                            <a:srgbClr val="0B4860"/>
                          </a:solidFill>
                        </a:rPr>
                        <a:t>Class Needs</a:t>
                      </a:r>
                      <a:endParaRPr sz="2400" b="1" u="none" strike="noStrike" cap="none" dirty="0">
                        <a:solidFill>
                          <a:srgbClr val="0B4860"/>
                        </a:solidFill>
                      </a:endParaRPr>
                    </a:p>
                  </a:txBody>
                  <a:tcPr marL="91425" marR="91425" marT="91425" marB="91425"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658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solidFill>
                            <a:srgbClr val="0B4860"/>
                          </a:solidFill>
                        </a:rPr>
                        <a:t>Who?</a:t>
                      </a:r>
                      <a:endParaRPr sz="2400" b="1" u="none" strike="noStrike" cap="none" dirty="0">
                        <a:solidFill>
                          <a:srgbClr val="0B4860"/>
                        </a:solidFill>
                      </a:endParaRPr>
                    </a:p>
                  </a:txBody>
                  <a:tcPr marL="91425" marR="91425" marT="91425" marB="91425"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solidFill>
                            <a:srgbClr val="0B4860"/>
                          </a:solidFill>
                        </a:rPr>
                        <a:t>Who?</a:t>
                      </a:r>
                      <a:endParaRPr sz="2400" b="1" u="none" strike="noStrike" cap="none" dirty="0">
                        <a:solidFill>
                          <a:srgbClr val="0B4860"/>
                        </a:solidFill>
                      </a:endParaRPr>
                    </a:p>
                  </a:txBody>
                  <a:tcPr marL="91425" marR="91425" marT="91425" marB="91425"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6" name="Picture 2">
            <a:extLst>
              <a:ext uri="{FF2B5EF4-FFF2-40B4-BE49-F238E27FC236}">
                <a16:creationId xmlns:a16="http://schemas.microsoft.com/office/drawing/2014/main" id="{8228189E-C49C-45B7-81EA-293655EC0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351" y="1299704"/>
            <a:ext cx="775885"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16CEA7-44CA-48B3-9FF5-127F86A2753D}"/>
              </a:ext>
            </a:extLst>
          </p:cNvPr>
          <p:cNvPicPr>
            <a:picLocks noChangeAspect="1"/>
          </p:cNvPicPr>
          <p:nvPr/>
        </p:nvPicPr>
        <p:blipFill rotWithShape="1">
          <a:blip r:embed="rId5">
            <a:clrChange>
              <a:clrFrom>
                <a:srgbClr val="FFFFFF"/>
              </a:clrFrom>
              <a:clrTo>
                <a:srgbClr val="FFFFFF">
                  <a:alpha val="0"/>
                </a:srgbClr>
              </a:clrTo>
            </a:clrChange>
          </a:blip>
          <a:srcRect b="22807"/>
          <a:stretch/>
        </p:blipFill>
        <p:spPr>
          <a:xfrm>
            <a:off x="5544649" y="1386038"/>
            <a:ext cx="1097280" cy="847023"/>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Develop &amp; Discuss</a:t>
            </a:r>
            <a:endParaRPr/>
          </a:p>
        </p:txBody>
      </p:sp>
      <p:sp>
        <p:nvSpPr>
          <p:cNvPr id="223" name="Google Shape;223;p11"/>
          <p:cNvSpPr txBox="1">
            <a:spLocks noGrp="1"/>
          </p:cNvSpPr>
          <p:nvPr>
            <p:ph type="body" idx="1"/>
          </p:nvPr>
        </p:nvSpPr>
        <p:spPr>
          <a:xfrm>
            <a:off x="877478" y="1524000"/>
            <a:ext cx="4706100" cy="3108600"/>
          </a:xfrm>
          <a:prstGeom prst="rect">
            <a:avLst/>
          </a:prstGeom>
          <a:noFill/>
          <a:ln>
            <a:noFill/>
          </a:ln>
        </p:spPr>
        <p:txBody>
          <a:bodyPr spcFirstLastPara="1" wrap="square" lIns="91425" tIns="91425" rIns="91425" bIns="91425" anchor="t" anchorCtr="0">
            <a:normAutofit/>
          </a:bodyPr>
          <a:lstStyle/>
          <a:p>
            <a:pPr lvl="0" indent="-457200" rtl="0">
              <a:lnSpc>
                <a:spcPct val="100000"/>
              </a:lnSpc>
              <a:spcBef>
                <a:spcPts val="600"/>
              </a:spcBef>
              <a:spcAft>
                <a:spcPts val="0"/>
              </a:spcAft>
              <a:buSzPts val="1800"/>
              <a:buChar char="▪"/>
            </a:pPr>
            <a:r>
              <a:rPr lang="en-US" dirty="0"/>
              <a:t>A </a:t>
            </a:r>
            <a:r>
              <a:rPr lang="en-US" i="1" dirty="0"/>
              <a:t>RIGHT</a:t>
            </a:r>
            <a:r>
              <a:rPr lang="en-US" dirty="0"/>
              <a:t> is like a ________ that exists because it is the _______________________.</a:t>
            </a:r>
            <a:endParaRPr dirty="0"/>
          </a:p>
          <a:p>
            <a:pPr lvl="0" indent="-457200" rtl="0">
              <a:lnSpc>
                <a:spcPct val="100000"/>
              </a:lnSpc>
              <a:spcBef>
                <a:spcPts val="600"/>
              </a:spcBef>
              <a:spcAft>
                <a:spcPts val="0"/>
              </a:spcAft>
              <a:buSzPts val="2400"/>
              <a:buNone/>
            </a:pPr>
            <a:endParaRPr dirty="0"/>
          </a:p>
          <a:p>
            <a:pPr lvl="0" indent="-457200" rtl="0">
              <a:lnSpc>
                <a:spcPct val="100000"/>
              </a:lnSpc>
              <a:spcBef>
                <a:spcPts val="600"/>
              </a:spcBef>
              <a:spcAft>
                <a:spcPts val="0"/>
              </a:spcAft>
              <a:buSzPts val="1800"/>
              <a:buChar char="▪"/>
            </a:pPr>
            <a:r>
              <a:rPr lang="en-US" dirty="0"/>
              <a:t>Does the bunny have a right to the things it needs to survive?</a:t>
            </a:r>
            <a:endParaRPr dirty="0"/>
          </a:p>
          <a:p>
            <a:pPr marL="0" lvl="0" indent="0" algn="l" rtl="0">
              <a:lnSpc>
                <a:spcPct val="100000"/>
              </a:lnSpc>
              <a:spcBef>
                <a:spcPts val="600"/>
              </a:spcBef>
              <a:spcAft>
                <a:spcPts val="0"/>
              </a:spcAft>
              <a:buClr>
                <a:srgbClr val="000000"/>
              </a:buClr>
              <a:buSzPts val="2400"/>
              <a:buFont typeface="Arial"/>
              <a:buNone/>
            </a:pPr>
            <a:endParaRPr dirty="0"/>
          </a:p>
        </p:txBody>
      </p:sp>
      <p:sp>
        <p:nvSpPr>
          <p:cNvPr id="224" name="Google Shape;224;p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225" name="Google Shape;225;p11" descr="Stick figures of three kids running the icon for Develop and Discuss throughout the presentation"/>
          <p:cNvPicPr preferRelativeResize="0">
            <a:picLocks noGrp="1"/>
          </p:cNvPicPr>
          <p:nvPr>
            <p:ph type="body" idx="2"/>
          </p:nvPr>
        </p:nvPicPr>
        <p:blipFill rotWithShape="1">
          <a:blip r:embed="rId3">
            <a:alphaModFix/>
          </a:blip>
          <a:srcRect/>
          <a:stretch/>
        </p:blipFill>
        <p:spPr>
          <a:xfrm>
            <a:off x="5870394" y="2083394"/>
            <a:ext cx="2665200" cy="14502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body" idx="1"/>
          </p:nvPr>
        </p:nvSpPr>
        <p:spPr>
          <a:xfrm>
            <a:off x="941850" y="1017450"/>
            <a:ext cx="7260300" cy="3108600"/>
          </a:xfrm>
          <a:prstGeom prst="rect">
            <a:avLst/>
          </a:prstGeom>
          <a:noFill/>
          <a:ln>
            <a:noFill/>
          </a:ln>
        </p:spPr>
        <p:txBody>
          <a:bodyPr spcFirstLastPara="1" wrap="square" lIns="91425" tIns="91425" rIns="91425" bIns="91425" anchor="ctr" anchorCtr="0">
            <a:normAutofit/>
          </a:bodyPr>
          <a:lstStyle/>
          <a:p>
            <a:pPr marL="342900" lvl="0" indent="-354330" algn="l" rtl="0">
              <a:lnSpc>
                <a:spcPct val="80000"/>
              </a:lnSpc>
              <a:spcBef>
                <a:spcPts val="600"/>
              </a:spcBef>
              <a:spcAft>
                <a:spcPts val="0"/>
              </a:spcAft>
              <a:buSzPts val="2400"/>
              <a:buChar char="▪"/>
            </a:pPr>
            <a:r>
              <a:rPr lang="en-US" sz="2800" dirty="0"/>
              <a:t>What do WE need to enjoy a happy, healthy, and safe life?</a:t>
            </a:r>
          </a:p>
          <a:p>
            <a:pPr marL="342900" lvl="0" indent="-354330" algn="l" rtl="0">
              <a:lnSpc>
                <a:spcPct val="80000"/>
              </a:lnSpc>
              <a:spcBef>
                <a:spcPts val="600"/>
              </a:spcBef>
              <a:spcAft>
                <a:spcPts val="0"/>
              </a:spcAft>
              <a:buSzPts val="2400"/>
              <a:buChar char="▪"/>
            </a:pPr>
            <a:endParaRPr lang="en-US" sz="2800" dirty="0"/>
          </a:p>
          <a:p>
            <a:pPr marL="342900" indent="-354330">
              <a:lnSpc>
                <a:spcPct val="80000"/>
              </a:lnSpc>
              <a:spcBef>
                <a:spcPts val="600"/>
              </a:spcBef>
              <a:buSzPts val="2400"/>
            </a:pPr>
            <a:r>
              <a:rPr lang="en-US" sz="2800" dirty="0"/>
              <a:t>Who is responsible for helping us get the things we need to be safe and free?</a:t>
            </a:r>
          </a:p>
        </p:txBody>
      </p:sp>
      <p:sp>
        <p:nvSpPr>
          <p:cNvPr id="231" name="Google Shape;231;p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233" name="Google Shape;233;p12" descr="Stick figures of three kids running the icon for Develop and Discuss throughout the presentation"/>
          <p:cNvPicPr preferRelativeResize="0"/>
          <p:nvPr/>
        </p:nvPicPr>
        <p:blipFill rotWithShape="1">
          <a:blip r:embed="rId3">
            <a:alphaModFix/>
          </a:blip>
          <a:srcRect/>
          <a:stretch/>
        </p:blipFill>
        <p:spPr>
          <a:xfrm>
            <a:off x="7501438" y="236803"/>
            <a:ext cx="1379953" cy="750756"/>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882499" y="597159"/>
            <a:ext cx="7666500"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Conclusion</a:t>
            </a:r>
            <a:endParaRPr/>
          </a:p>
        </p:txBody>
      </p:sp>
      <p:sp>
        <p:nvSpPr>
          <p:cNvPr id="239" name="Google Shape;239;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13</a:t>
            </a:fld>
            <a:endParaRPr sz="900"/>
          </a:p>
        </p:txBody>
      </p:sp>
      <p:pic>
        <p:nvPicPr>
          <p:cNvPr id="240" name="Google Shape;240;p19" descr="Four stick children holding stars"/>
          <p:cNvPicPr preferRelativeResize="0"/>
          <p:nvPr/>
        </p:nvPicPr>
        <p:blipFill rotWithShape="1">
          <a:blip r:embed="rId3">
            <a:alphaModFix/>
          </a:blip>
          <a:srcRect/>
          <a:stretch/>
        </p:blipFill>
        <p:spPr>
          <a:xfrm>
            <a:off x="2488502" y="1682050"/>
            <a:ext cx="4167000" cy="2916901"/>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294a9534d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14</a:t>
            </a:fld>
            <a:endParaRPr sz="900"/>
          </a:p>
        </p:txBody>
      </p:sp>
      <p:pic>
        <p:nvPicPr>
          <p:cNvPr id="2" name="Picture 1">
            <a:extLst>
              <a:ext uri="{FF2B5EF4-FFF2-40B4-BE49-F238E27FC236}">
                <a16:creationId xmlns:a16="http://schemas.microsoft.com/office/drawing/2014/main" id="{FF53AF2C-2375-4179-916E-52FE22B9140E}"/>
              </a:ext>
            </a:extLst>
          </p:cNvPr>
          <p:cNvPicPr>
            <a:picLocks noChangeAspect="1"/>
          </p:cNvPicPr>
          <p:nvPr/>
        </p:nvPicPr>
        <p:blipFill>
          <a:blip r:embed="rId3"/>
          <a:stretch>
            <a:fillRect/>
          </a:stretch>
        </p:blipFill>
        <p:spPr>
          <a:xfrm>
            <a:off x="2842639" y="514350"/>
            <a:ext cx="3458723" cy="41148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F6C4847-CB27-47BF-A2C5-FE8489F2F0D8}"/>
              </a:ext>
            </a:extLst>
          </p:cNvPr>
          <p:cNvPicPr>
            <a:picLocks noChangeAspect="1"/>
          </p:cNvPicPr>
          <p:nvPr/>
        </p:nvPicPr>
        <p:blipFill>
          <a:blip r:embed="rId4"/>
          <a:stretch>
            <a:fillRect/>
          </a:stretch>
        </p:blipFill>
        <p:spPr>
          <a:xfrm>
            <a:off x="7692594" y="300285"/>
            <a:ext cx="1077686" cy="1097280"/>
          </a:xfrm>
          <a:prstGeom prst="rect">
            <a:avLst/>
          </a:prstGeom>
          <a:effectLst>
            <a:outerShdw blurRad="50800" dist="38100" dir="2700000" algn="tl" rotWithShape="0">
              <a:prstClr val="black">
                <a:alpha val="40000"/>
              </a:prstClr>
            </a:outerShdw>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3" name="Title 2">
            <a:extLst>
              <a:ext uri="{FF2B5EF4-FFF2-40B4-BE49-F238E27FC236}">
                <a16:creationId xmlns:a16="http://schemas.microsoft.com/office/drawing/2014/main" id="{FECC0FDC-1263-4129-AA16-9F797CEE2912}"/>
              </a:ext>
            </a:extLst>
          </p:cNvPr>
          <p:cNvSpPr>
            <a:spLocks noGrp="1"/>
          </p:cNvSpPr>
          <p:nvPr>
            <p:ph type="title"/>
          </p:nvPr>
        </p:nvSpPr>
        <p:spPr/>
        <p:txBody>
          <a:bodyPr/>
          <a:lstStyle/>
          <a:p>
            <a:r>
              <a:rPr lang="en-US" dirty="0"/>
              <a:t>What Rights do You Have</a:t>
            </a:r>
          </a:p>
        </p:txBody>
      </p:sp>
      <p:sp>
        <p:nvSpPr>
          <p:cNvPr id="4" name="Text Placeholder 3">
            <a:extLst>
              <a:ext uri="{FF2B5EF4-FFF2-40B4-BE49-F238E27FC236}">
                <a16:creationId xmlns:a16="http://schemas.microsoft.com/office/drawing/2014/main" id="{FAFA1B64-F0AA-442B-A06F-D3C3FBB31020}"/>
              </a:ext>
            </a:extLst>
          </p:cNvPr>
          <p:cNvSpPr>
            <a:spLocks noGrp="1"/>
          </p:cNvSpPr>
          <p:nvPr>
            <p:ph type="body" idx="1"/>
          </p:nvPr>
        </p:nvSpPr>
        <p:spPr/>
        <p:txBody>
          <a:bodyPr anchor="ctr"/>
          <a:lstStyle/>
          <a:p>
            <a:r>
              <a:rPr lang="en-US" dirty="0"/>
              <a:t>Which right do you think is important for YOU to be safe and free?</a:t>
            </a:r>
          </a:p>
          <a:p>
            <a:endParaRPr lang="en-US" dirty="0"/>
          </a:p>
          <a:p>
            <a:r>
              <a:rPr lang="en-US" dirty="0"/>
              <a:t>Think about the Universal Declaration of Human Rights.</a:t>
            </a:r>
          </a:p>
          <a:p>
            <a:endParaRPr lang="en-US" dirty="0"/>
          </a:p>
        </p:txBody>
      </p:sp>
      <p:sp>
        <p:nvSpPr>
          <p:cNvPr id="245" name="Google Shape;245;g8294a9534d_0_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15</a:t>
            </a:fld>
            <a:endParaRPr sz="900"/>
          </a:p>
        </p:txBody>
      </p:sp>
      <p:pic>
        <p:nvPicPr>
          <p:cNvPr id="247" name="Google Shape;247;g8294a9534d_0_0" descr="Four stick children holding stars"/>
          <p:cNvPicPr preferRelativeResize="0"/>
          <p:nvPr/>
        </p:nvPicPr>
        <p:blipFill rotWithShape="1">
          <a:blip r:embed="rId3">
            <a:alphaModFix/>
          </a:blip>
          <a:srcRect/>
          <a:stretch/>
        </p:blipFill>
        <p:spPr>
          <a:xfrm>
            <a:off x="7120775" y="200375"/>
            <a:ext cx="1796450" cy="1257500"/>
          </a:xfrm>
          <a:prstGeom prst="rect">
            <a:avLst/>
          </a:prstGeom>
          <a:noFill/>
          <a:ln>
            <a:noFill/>
          </a:ln>
        </p:spPr>
      </p:pic>
    </p:spTree>
    <p:extLst>
      <p:ext uri="{BB962C8B-B14F-4D97-AF65-F5344CB8AC3E}">
        <p14:creationId xmlns:p14="http://schemas.microsoft.com/office/powerpoint/2010/main" val="147499719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3" name="Title 2">
            <a:extLst>
              <a:ext uri="{FF2B5EF4-FFF2-40B4-BE49-F238E27FC236}">
                <a16:creationId xmlns:a16="http://schemas.microsoft.com/office/drawing/2014/main" id="{FECC0FDC-1263-4129-AA16-9F797CEE2912}"/>
              </a:ext>
            </a:extLst>
          </p:cNvPr>
          <p:cNvSpPr>
            <a:spLocks noGrp="1"/>
          </p:cNvSpPr>
          <p:nvPr>
            <p:ph type="title"/>
          </p:nvPr>
        </p:nvSpPr>
        <p:spPr/>
        <p:txBody>
          <a:bodyPr/>
          <a:lstStyle/>
          <a:p>
            <a:r>
              <a:rPr lang="en-US" dirty="0"/>
              <a:t>What Rights do You Have?</a:t>
            </a:r>
          </a:p>
        </p:txBody>
      </p:sp>
      <p:sp>
        <p:nvSpPr>
          <p:cNvPr id="245" name="Google Shape;245;g8294a9534d_0_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16</a:t>
            </a:fld>
            <a:endParaRPr sz="900"/>
          </a:p>
        </p:txBody>
      </p:sp>
      <p:pic>
        <p:nvPicPr>
          <p:cNvPr id="247" name="Google Shape;247;g8294a9534d_0_0" descr="Four stick children holding stars"/>
          <p:cNvPicPr preferRelativeResize="0"/>
          <p:nvPr/>
        </p:nvPicPr>
        <p:blipFill rotWithShape="1">
          <a:blip r:embed="rId3">
            <a:alphaModFix/>
          </a:blip>
          <a:srcRect/>
          <a:stretch/>
        </p:blipFill>
        <p:spPr>
          <a:xfrm>
            <a:off x="7120775" y="200375"/>
            <a:ext cx="1796450" cy="1257500"/>
          </a:xfrm>
          <a:prstGeom prst="rect">
            <a:avLst/>
          </a:prstGeom>
          <a:noFill/>
          <a:ln>
            <a:noFill/>
          </a:ln>
        </p:spPr>
      </p:pic>
      <p:pic>
        <p:nvPicPr>
          <p:cNvPr id="8" name="Google Shape;233;p17">
            <a:extLst>
              <a:ext uri="{FF2B5EF4-FFF2-40B4-BE49-F238E27FC236}">
                <a16:creationId xmlns:a16="http://schemas.microsoft.com/office/drawing/2014/main" id="{28AA5394-B5AB-4C17-90FA-E93C6010C6C1}"/>
              </a:ext>
            </a:extLst>
          </p:cNvPr>
          <p:cNvPicPr preferRelativeResize="0">
            <a:picLocks noChangeAspect="1"/>
          </p:cNvPicPr>
          <p:nvPr/>
        </p:nvPicPr>
        <p:blipFill rotWithShape="1">
          <a:blip r:embed="rId4">
            <a:clrChange>
              <a:clrFrom>
                <a:srgbClr val="FFFFFF"/>
              </a:clrFrom>
              <a:clrTo>
                <a:srgbClr val="FFFFFF">
                  <a:alpha val="0"/>
                </a:srgbClr>
              </a:clrTo>
            </a:clrChange>
            <a:alphaModFix/>
          </a:blip>
          <a:srcRect l="59698" t="3331" r="5773" b="76327"/>
          <a:stretch/>
        </p:blipFill>
        <p:spPr>
          <a:xfrm>
            <a:off x="483332" y="1549766"/>
            <a:ext cx="571844" cy="457200"/>
          </a:xfrm>
          <a:prstGeom prst="rect">
            <a:avLst/>
          </a:prstGeom>
          <a:noFill/>
          <a:ln>
            <a:noFill/>
          </a:ln>
          <a:effectLst>
            <a:outerShdw blurRad="50800" dist="38100" dir="2700000" algn="tl" rotWithShape="0">
              <a:prstClr val="black">
                <a:alpha val="40000"/>
              </a:prstClr>
            </a:outerShdw>
          </a:effectLst>
        </p:spPr>
      </p:pic>
      <p:pic>
        <p:nvPicPr>
          <p:cNvPr id="9" name="Picture 8" descr="A close up of a logo&#10;&#10;Description automatically generated">
            <a:extLst>
              <a:ext uri="{FF2B5EF4-FFF2-40B4-BE49-F238E27FC236}">
                <a16:creationId xmlns:a16="http://schemas.microsoft.com/office/drawing/2014/main" id="{57B3DF03-6745-4A82-9DF9-83D0E5ED8A04}"/>
              </a:ext>
            </a:extLst>
          </p:cNvPr>
          <p:cNvPicPr>
            <a:picLocks noChangeAspect="1"/>
          </p:cNvPicPr>
          <p:nvPr/>
        </p:nvPicPr>
        <p:blipFill>
          <a:blip r:embed="rId5"/>
          <a:stretch>
            <a:fillRect/>
          </a:stretch>
        </p:blipFill>
        <p:spPr>
          <a:xfrm>
            <a:off x="1040458" y="1731615"/>
            <a:ext cx="1488262" cy="1188720"/>
          </a:xfrm>
          <a:prstGeom prst="rect">
            <a:avLst/>
          </a:prstGeom>
          <a:ln>
            <a:noFill/>
          </a:ln>
          <a:effectLst>
            <a:outerShdw blurRad="50800" dist="38100" dir="2700000" algn="tl" rotWithShape="0">
              <a:prstClr val="black">
                <a:alpha val="40000"/>
              </a:prstClr>
            </a:outerShdw>
          </a:effectLst>
        </p:spPr>
      </p:pic>
      <p:pic>
        <p:nvPicPr>
          <p:cNvPr id="10" name="Google Shape;234;p17">
            <a:extLst>
              <a:ext uri="{FF2B5EF4-FFF2-40B4-BE49-F238E27FC236}">
                <a16:creationId xmlns:a16="http://schemas.microsoft.com/office/drawing/2014/main" id="{FFB42183-A1A2-4D53-8E78-435739908BC9}"/>
              </a:ext>
            </a:extLst>
          </p:cNvPr>
          <p:cNvPicPr preferRelativeResize="0">
            <a:picLocks noChangeAspect="1"/>
          </p:cNvPicPr>
          <p:nvPr/>
        </p:nvPicPr>
        <p:blipFill rotWithShape="1">
          <a:blip r:embed="rId6">
            <a:clrChange>
              <a:clrFrom>
                <a:srgbClr val="FFFFFF"/>
              </a:clrFrom>
              <a:clrTo>
                <a:srgbClr val="FFFFFF">
                  <a:alpha val="0"/>
                </a:srgbClr>
              </a:clrTo>
            </a:clrChange>
            <a:alphaModFix/>
          </a:blip>
          <a:srcRect l="5449" t="20690" r="5449" b="31667"/>
          <a:stretch/>
        </p:blipFill>
        <p:spPr>
          <a:xfrm>
            <a:off x="3542530" y="1777335"/>
            <a:ext cx="1593199" cy="1097280"/>
          </a:xfrm>
          <a:prstGeom prst="rect">
            <a:avLst/>
          </a:prstGeom>
          <a:noFill/>
          <a:ln>
            <a:noFill/>
          </a:ln>
          <a:effectLst>
            <a:outerShdw blurRad="50800" dist="38100" dir="2700000" algn="tl" rotWithShape="0">
              <a:prstClr val="black">
                <a:alpha val="40000"/>
              </a:prstClr>
            </a:outerShdw>
          </a:effectLst>
        </p:spPr>
      </p:pic>
      <p:pic>
        <p:nvPicPr>
          <p:cNvPr id="11" name="Google Shape;233;p17">
            <a:extLst>
              <a:ext uri="{FF2B5EF4-FFF2-40B4-BE49-F238E27FC236}">
                <a16:creationId xmlns:a16="http://schemas.microsoft.com/office/drawing/2014/main" id="{0AF13C76-6825-4673-8D68-B81D57749703}"/>
              </a:ext>
            </a:extLst>
          </p:cNvPr>
          <p:cNvPicPr preferRelativeResize="0">
            <a:picLocks noChangeAspect="1"/>
          </p:cNvPicPr>
          <p:nvPr/>
        </p:nvPicPr>
        <p:blipFill rotWithShape="1">
          <a:blip r:embed="rId4">
            <a:clrChange>
              <a:clrFrom>
                <a:srgbClr val="FFFFFF"/>
              </a:clrFrom>
              <a:clrTo>
                <a:srgbClr val="FFFFFF">
                  <a:alpha val="0"/>
                </a:srgbClr>
              </a:clrTo>
            </a:clrChange>
            <a:alphaModFix/>
          </a:blip>
          <a:srcRect l="59698" t="3331" r="5773" b="76327"/>
          <a:stretch/>
        </p:blipFill>
        <p:spPr>
          <a:xfrm>
            <a:off x="3553531" y="1609925"/>
            <a:ext cx="571844" cy="457200"/>
          </a:xfrm>
          <a:prstGeom prst="rect">
            <a:avLst/>
          </a:prstGeom>
          <a:noFill/>
          <a:ln>
            <a:noFill/>
          </a:ln>
          <a:effectLst>
            <a:outerShdw blurRad="50800" dist="38100" dir="2700000" algn="tl" rotWithShape="0">
              <a:prstClr val="black">
                <a:alpha val="40000"/>
              </a:prstClr>
            </a:outerShdw>
          </a:effectLst>
        </p:spPr>
      </p:pic>
      <p:pic>
        <p:nvPicPr>
          <p:cNvPr id="12" name="Google Shape;246;g82aa7970e3_1_4">
            <a:extLst>
              <a:ext uri="{FF2B5EF4-FFF2-40B4-BE49-F238E27FC236}">
                <a16:creationId xmlns:a16="http://schemas.microsoft.com/office/drawing/2014/main" id="{7E51B151-6C3C-4789-A755-B071676C97A6}"/>
              </a:ext>
            </a:extLst>
          </p:cNvPr>
          <p:cNvPicPr preferRelativeResize="0">
            <a:picLocks noChangeAspect="1"/>
          </p:cNvPicPr>
          <p:nvPr/>
        </p:nvPicPr>
        <p:blipFill rotWithShape="1">
          <a:blip r:embed="rId7">
            <a:clrChange>
              <a:clrFrom>
                <a:srgbClr val="FFFFFF"/>
              </a:clrFrom>
              <a:clrTo>
                <a:srgbClr val="FFFFFF">
                  <a:alpha val="0"/>
                </a:srgbClr>
              </a:clrTo>
            </a:clrChange>
            <a:alphaModFix/>
          </a:blip>
          <a:srcRect l="4480" t="3106" r="6137" b="31590"/>
          <a:stretch/>
        </p:blipFill>
        <p:spPr>
          <a:xfrm>
            <a:off x="6149538" y="1640175"/>
            <a:ext cx="1448125" cy="1371600"/>
          </a:xfrm>
          <a:prstGeom prst="rect">
            <a:avLst/>
          </a:prstGeom>
          <a:noFill/>
          <a:ln>
            <a:noFill/>
          </a:ln>
          <a:effectLst>
            <a:outerShdw blurRad="50800" dist="38100" dir="2700000" algn="tl" rotWithShape="0">
              <a:prstClr val="black">
                <a:alpha val="40000"/>
              </a:prstClr>
            </a:outerShdw>
          </a:effectLst>
        </p:spPr>
      </p:pic>
      <p:pic>
        <p:nvPicPr>
          <p:cNvPr id="13" name="Google Shape;247;g82aa7970e3_1_4">
            <a:extLst>
              <a:ext uri="{FF2B5EF4-FFF2-40B4-BE49-F238E27FC236}">
                <a16:creationId xmlns:a16="http://schemas.microsoft.com/office/drawing/2014/main" id="{7F6FEFF5-654A-4BFF-82D6-E3CB1E4F6B25}"/>
              </a:ext>
            </a:extLst>
          </p:cNvPr>
          <p:cNvPicPr preferRelativeResize="0">
            <a:picLocks noChangeAspect="1"/>
          </p:cNvPicPr>
          <p:nvPr/>
        </p:nvPicPr>
        <p:blipFill rotWithShape="1">
          <a:blip r:embed="rId8">
            <a:clrChange>
              <a:clrFrom>
                <a:srgbClr val="FFFFFF"/>
              </a:clrFrom>
              <a:clrTo>
                <a:srgbClr val="FFFFFF">
                  <a:alpha val="0"/>
                </a:srgbClr>
              </a:clrTo>
            </a:clrChange>
            <a:alphaModFix/>
          </a:blip>
          <a:srcRect l="4122" r="13396" b="27491"/>
          <a:stretch/>
        </p:blipFill>
        <p:spPr>
          <a:xfrm>
            <a:off x="1283945" y="3320690"/>
            <a:ext cx="1261194" cy="1371600"/>
          </a:xfrm>
          <a:prstGeom prst="rect">
            <a:avLst/>
          </a:prstGeom>
          <a:noFill/>
          <a:ln>
            <a:noFill/>
          </a:ln>
          <a:effectLst>
            <a:outerShdw blurRad="50800" dist="38100" dir="2700000" algn="tl" rotWithShape="0">
              <a:prstClr val="black">
                <a:alpha val="40000"/>
              </a:prstClr>
            </a:outerShdw>
          </a:effectLst>
        </p:spPr>
      </p:pic>
      <p:pic>
        <p:nvPicPr>
          <p:cNvPr id="14" name="Google Shape;259;g82aa7970e3_1_16">
            <a:extLst>
              <a:ext uri="{FF2B5EF4-FFF2-40B4-BE49-F238E27FC236}">
                <a16:creationId xmlns:a16="http://schemas.microsoft.com/office/drawing/2014/main" id="{48A66A25-07D9-4BD3-82DA-4AD3A53060B6}"/>
              </a:ext>
            </a:extLst>
          </p:cNvPr>
          <p:cNvPicPr preferRelativeResize="0">
            <a:picLocks noChangeAspect="1"/>
          </p:cNvPicPr>
          <p:nvPr/>
        </p:nvPicPr>
        <p:blipFill rotWithShape="1">
          <a:blip r:embed="rId9">
            <a:clrChange>
              <a:clrFrom>
                <a:srgbClr val="FFFFFF"/>
              </a:clrFrom>
              <a:clrTo>
                <a:srgbClr val="FFFFFF">
                  <a:alpha val="0"/>
                </a:srgbClr>
              </a:clrTo>
            </a:clrChange>
            <a:alphaModFix/>
          </a:blip>
          <a:srcRect l="8477" t="32184" r="8007" b="6869"/>
          <a:stretch/>
        </p:blipFill>
        <p:spPr>
          <a:xfrm>
            <a:off x="3432719" y="3320690"/>
            <a:ext cx="1715539" cy="1371600"/>
          </a:xfrm>
          <a:prstGeom prst="rect">
            <a:avLst/>
          </a:prstGeom>
          <a:noFill/>
          <a:ln>
            <a:noFill/>
          </a:ln>
        </p:spPr>
      </p:pic>
      <p:pic>
        <p:nvPicPr>
          <p:cNvPr id="15" name="Google Shape;260;g82aa7970e3_1_16">
            <a:extLst>
              <a:ext uri="{FF2B5EF4-FFF2-40B4-BE49-F238E27FC236}">
                <a16:creationId xmlns:a16="http://schemas.microsoft.com/office/drawing/2014/main" id="{7CD2140D-C871-4553-B480-25BAF87A9EF0}"/>
              </a:ext>
            </a:extLst>
          </p:cNvPr>
          <p:cNvPicPr preferRelativeResize="0">
            <a:picLocks noChangeAspect="1"/>
          </p:cNvPicPr>
          <p:nvPr/>
        </p:nvPicPr>
        <p:blipFill rotWithShape="1">
          <a:blip r:embed="rId10">
            <a:clrChange>
              <a:clrFrom>
                <a:srgbClr val="FFFFFF"/>
              </a:clrFrom>
              <a:clrTo>
                <a:srgbClr val="FFFFFF">
                  <a:alpha val="0"/>
                </a:srgbClr>
              </a:clrTo>
            </a:clrChange>
            <a:alphaModFix/>
          </a:blip>
          <a:srcRect b="29364"/>
          <a:stretch/>
        </p:blipFill>
        <p:spPr>
          <a:xfrm>
            <a:off x="6035839" y="3320690"/>
            <a:ext cx="1643202" cy="1371600"/>
          </a:xfrm>
          <a:prstGeom prst="rect">
            <a:avLst/>
          </a:prstGeom>
          <a:noFill/>
          <a:ln>
            <a:noFill/>
          </a:ln>
        </p:spPr>
      </p:pic>
    </p:spTree>
    <p:extLst>
      <p:ext uri="{BB962C8B-B14F-4D97-AF65-F5344CB8AC3E}">
        <p14:creationId xmlns:p14="http://schemas.microsoft.com/office/powerpoint/2010/main" val="208520577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EA01-C71B-7146-A83E-C10C72B20910}"/>
              </a:ext>
            </a:extLst>
          </p:cNvPr>
          <p:cNvSpPr>
            <a:spLocks noGrp="1"/>
          </p:cNvSpPr>
          <p:nvPr>
            <p:ph type="title"/>
          </p:nvPr>
        </p:nvSpPr>
        <p:spPr/>
        <p:txBody>
          <a:bodyPr/>
          <a:lstStyle/>
          <a:p>
            <a:r>
              <a:rPr lang="en-US" dirty="0"/>
              <a:t>Learning Points</a:t>
            </a:r>
          </a:p>
        </p:txBody>
      </p:sp>
      <p:sp>
        <p:nvSpPr>
          <p:cNvPr id="3" name="Text Placeholder 2">
            <a:extLst>
              <a:ext uri="{FF2B5EF4-FFF2-40B4-BE49-F238E27FC236}">
                <a16:creationId xmlns:a16="http://schemas.microsoft.com/office/drawing/2014/main" id="{5E01A4EC-7614-1945-90FB-07407715A9EB}"/>
              </a:ext>
            </a:extLst>
          </p:cNvPr>
          <p:cNvSpPr>
            <a:spLocks noGrp="1"/>
          </p:cNvSpPr>
          <p:nvPr>
            <p:ph type="body" idx="1"/>
          </p:nvPr>
        </p:nvSpPr>
        <p:spPr/>
        <p:txBody>
          <a:bodyPr/>
          <a:lstStyle/>
          <a:p>
            <a:pPr marL="342900">
              <a:spcBef>
                <a:spcPts val="600"/>
              </a:spcBef>
              <a:buSzPts val="2400"/>
            </a:pPr>
            <a:r>
              <a:rPr lang="en-US" dirty="0"/>
              <a:t>We need human rights for children to live in freedom and safety.</a:t>
            </a:r>
          </a:p>
          <a:p>
            <a:pPr marL="0" lvl="0" indent="0">
              <a:spcBef>
                <a:spcPts val="600"/>
              </a:spcBef>
              <a:buSzPts val="2400"/>
              <a:buNone/>
            </a:pPr>
            <a:endParaRPr lang="en-US" sz="1400" dirty="0"/>
          </a:p>
          <a:p>
            <a:pPr marL="342900">
              <a:spcBef>
                <a:spcPts val="600"/>
              </a:spcBef>
              <a:buSzPts val="2400"/>
            </a:pPr>
            <a:r>
              <a:rPr lang="en-US" dirty="0"/>
              <a:t>Human needs and human rights are connected.</a:t>
            </a:r>
          </a:p>
          <a:p>
            <a:endParaRPr lang="en-US" dirty="0"/>
          </a:p>
        </p:txBody>
      </p:sp>
      <p:sp>
        <p:nvSpPr>
          <p:cNvPr id="5" name="Slide Number Placeholder 4">
            <a:extLst>
              <a:ext uri="{FF2B5EF4-FFF2-40B4-BE49-F238E27FC236}">
                <a16:creationId xmlns:a16="http://schemas.microsoft.com/office/drawing/2014/main" id="{827D2952-2053-E642-96AD-6A322B650C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pic>
        <p:nvPicPr>
          <p:cNvPr id="7" name="Google Shape;175;g82c7ae2d70_0_245" descr="Five stick figure children holding star">
            <a:extLst>
              <a:ext uri="{FF2B5EF4-FFF2-40B4-BE49-F238E27FC236}">
                <a16:creationId xmlns:a16="http://schemas.microsoft.com/office/drawing/2014/main" id="{309BC912-EA15-9741-BC2D-97AF5C8E7931}"/>
              </a:ext>
            </a:extLst>
          </p:cNvPr>
          <p:cNvPicPr preferRelativeResize="0">
            <a:picLocks noGrp="1"/>
          </p:cNvPicPr>
          <p:nvPr>
            <p:ph type="body" idx="2"/>
          </p:nvPr>
        </p:nvPicPr>
        <p:blipFill rotWithShape="1">
          <a:blip r:embed="rId2">
            <a:alphaModFix/>
          </a:blip>
          <a:srcRect/>
          <a:stretch/>
        </p:blipFill>
        <p:spPr>
          <a:xfrm>
            <a:off x="4702355" y="1444759"/>
            <a:ext cx="3657600" cy="2724900"/>
          </a:xfrm>
          <a:prstGeom prst="rect">
            <a:avLst/>
          </a:prstGeom>
          <a:noFill/>
          <a:ln>
            <a:noFill/>
          </a:ln>
        </p:spPr>
      </p:pic>
    </p:spTree>
    <p:extLst>
      <p:ext uri="{BB962C8B-B14F-4D97-AF65-F5344CB8AC3E}">
        <p14:creationId xmlns:p14="http://schemas.microsoft.com/office/powerpoint/2010/main" val="2350761463"/>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Challenge </a:t>
            </a:r>
            <a:endParaRPr/>
          </a:p>
        </p:txBody>
      </p:sp>
      <p:sp>
        <p:nvSpPr>
          <p:cNvPr id="260" name="Google Shape;260;p20"/>
          <p:cNvSpPr txBox="1">
            <a:spLocks noGrp="1"/>
          </p:cNvSpPr>
          <p:nvPr>
            <p:ph type="body" idx="1"/>
          </p:nvPr>
        </p:nvSpPr>
        <p:spPr>
          <a:xfrm>
            <a:off x="877476" y="1524000"/>
            <a:ext cx="4000500" cy="3108600"/>
          </a:xfrm>
          <a:prstGeom prst="rect">
            <a:avLst/>
          </a:prstGeom>
          <a:noFill/>
          <a:ln>
            <a:noFill/>
          </a:ln>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B4860"/>
              </a:buClr>
              <a:buSzPts val="2400"/>
              <a:buChar char="▪"/>
            </a:pPr>
            <a:r>
              <a:rPr lang="en-US" dirty="0">
                <a:solidFill>
                  <a:srgbClr val="0B4860"/>
                </a:solidFill>
              </a:rPr>
              <a:t>Tell your family and friends about our bunny and her needs.</a:t>
            </a:r>
            <a:endParaRPr dirty="0">
              <a:solidFill>
                <a:srgbClr val="0B4860"/>
              </a:solidFill>
            </a:endParaRPr>
          </a:p>
          <a:p>
            <a:pPr marL="457200" lvl="0" indent="0" algn="l" rtl="0">
              <a:lnSpc>
                <a:spcPct val="100000"/>
              </a:lnSpc>
              <a:spcBef>
                <a:spcPts val="0"/>
              </a:spcBef>
              <a:spcAft>
                <a:spcPts val="0"/>
              </a:spcAft>
              <a:buSzPts val="1800"/>
              <a:buNone/>
            </a:pPr>
            <a:endParaRPr dirty="0">
              <a:solidFill>
                <a:srgbClr val="0B4860"/>
              </a:solidFill>
            </a:endParaRPr>
          </a:p>
          <a:p>
            <a:pPr marL="457200" lvl="0" indent="-342900" algn="l" rtl="0">
              <a:lnSpc>
                <a:spcPct val="100000"/>
              </a:lnSpc>
              <a:spcBef>
                <a:spcPts val="0"/>
              </a:spcBef>
              <a:spcAft>
                <a:spcPts val="0"/>
              </a:spcAft>
              <a:buClr>
                <a:srgbClr val="0B4860"/>
              </a:buClr>
              <a:buSzPts val="1800"/>
              <a:buChar char="▪"/>
            </a:pPr>
            <a:r>
              <a:rPr lang="en-US" dirty="0">
                <a:solidFill>
                  <a:srgbClr val="0B4860"/>
                </a:solidFill>
              </a:rPr>
              <a:t>Think about a pet you might want to have and its needs.</a:t>
            </a:r>
            <a:endParaRPr dirty="0">
              <a:solidFill>
                <a:srgbClr val="0B4860"/>
              </a:solidFill>
            </a:endParaRPr>
          </a:p>
        </p:txBody>
      </p:sp>
      <p:sp>
        <p:nvSpPr>
          <p:cNvPr id="261" name="Google Shape;261;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18</a:t>
            </a:fld>
            <a:endParaRPr sz="900"/>
          </a:p>
        </p:txBody>
      </p:sp>
      <p:pic>
        <p:nvPicPr>
          <p:cNvPr id="6" name="Google Shape;573;p20">
            <a:extLst>
              <a:ext uri="{FF2B5EF4-FFF2-40B4-BE49-F238E27FC236}">
                <a16:creationId xmlns:a16="http://schemas.microsoft.com/office/drawing/2014/main" id="{A2C024CF-BB56-F34C-BCB8-F3002BDB8256}"/>
              </a:ext>
            </a:extLst>
          </p:cNvPr>
          <p:cNvPicPr preferRelativeResize="0"/>
          <p:nvPr/>
        </p:nvPicPr>
        <p:blipFill rotWithShape="1">
          <a:blip r:embed="rId3">
            <a:alphaModFix/>
          </a:blip>
          <a:srcRect/>
          <a:stretch/>
        </p:blipFill>
        <p:spPr>
          <a:xfrm>
            <a:off x="4877976" y="1524000"/>
            <a:ext cx="3401278" cy="24216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266"/>
        <p:cNvGrpSpPr/>
        <p:nvPr/>
      </p:nvGrpSpPr>
      <p:grpSpPr>
        <a:xfrm>
          <a:off x="0" y="0"/>
          <a:ext cx="0" cy="0"/>
          <a:chOff x="0" y="0"/>
          <a:chExt cx="0" cy="0"/>
        </a:xfrm>
      </p:grpSpPr>
      <p:sp>
        <p:nvSpPr>
          <p:cNvPr id="267" name="Google Shape;267;p22"/>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3708966934"/>
              </p:ext>
            </p:extLst>
          </p:nvPr>
        </p:nvGraphicFramePr>
        <p:xfrm>
          <a:off x="365760" y="1371598"/>
          <a:ext cx="8412480" cy="3381549"/>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Sing the Song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Keep track of whose names have been used and make sure all children are included eventually in the song.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Read Mini-Poster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When you read the mini-poster, take all responses on what is rights in a positive manner</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Use talking stick when students want to say something in a group, or, if the group is large, hold it up as a symbol to remind the children to take turns and listen respectfully when someone speaks.</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81378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1400207299"/>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United Nations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1114104"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2" name="Picture 1">
            <a:extLst>
              <a:ext uri="{FF2B5EF4-FFF2-40B4-BE49-F238E27FC236}">
                <a16:creationId xmlns:a16="http://schemas.microsoft.com/office/drawing/2014/main" id="{97E2428F-4FD5-4576-85D4-5E961081B8A3}"/>
              </a:ext>
            </a:extLst>
          </p:cNvPr>
          <p:cNvPicPr>
            <a:picLocks noChangeAspect="1"/>
          </p:cNvPicPr>
          <p:nvPr/>
        </p:nvPicPr>
        <p:blipFill>
          <a:blip r:embed="rId4"/>
          <a:stretch>
            <a:fillRect/>
          </a:stretch>
        </p:blipFill>
        <p:spPr>
          <a:xfrm>
            <a:off x="1152832" y="285750"/>
            <a:ext cx="3659025" cy="4572000"/>
          </a:xfrm>
          <a:prstGeom prst="rect">
            <a:avLst/>
          </a:prstGeom>
          <a:ln>
            <a:solidFill>
              <a:schemeClr val="tx1"/>
            </a:solid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2" name="Picture 1">
            <a:extLst>
              <a:ext uri="{FF2B5EF4-FFF2-40B4-BE49-F238E27FC236}">
                <a16:creationId xmlns:a16="http://schemas.microsoft.com/office/drawing/2014/main" id="{CE2D2255-14E1-4F56-8E4E-E2B60FC0BDF4}"/>
              </a:ext>
            </a:extLst>
          </p:cNvPr>
          <p:cNvPicPr>
            <a:picLocks noChangeAspect="1"/>
          </p:cNvPicPr>
          <p:nvPr/>
        </p:nvPicPr>
        <p:blipFill>
          <a:blip r:embed="rId4"/>
          <a:stretch>
            <a:fillRect/>
          </a:stretch>
        </p:blipFill>
        <p:spPr>
          <a:xfrm>
            <a:off x="1100177" y="194310"/>
            <a:ext cx="3392452" cy="4754880"/>
          </a:xfrm>
          <a:prstGeom prst="rect">
            <a:avLst/>
          </a:prstGeom>
          <a:ln>
            <a:solidFill>
              <a:schemeClr val="tx1"/>
            </a:solidFill>
          </a:ln>
        </p:spPr>
      </p:pic>
    </p:spTree>
    <p:extLst>
      <p:ext uri="{BB962C8B-B14F-4D97-AF65-F5344CB8AC3E}">
        <p14:creationId xmlns:p14="http://schemas.microsoft.com/office/powerpoint/2010/main" val="421540892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5"/>
        <p:cNvGrpSpPr/>
        <p:nvPr/>
      </p:nvGrpSpPr>
      <p:grpSpPr>
        <a:xfrm>
          <a:off x="0" y="0"/>
          <a:ext cx="0" cy="0"/>
          <a:chOff x="0" y="0"/>
          <a:chExt cx="0" cy="0"/>
        </a:xfrm>
      </p:grpSpPr>
      <p:sp>
        <p:nvSpPr>
          <p:cNvPr id="96" name="Google Shape;96;g7371741aa8_0_0"/>
          <p:cNvSpPr txBox="1">
            <a:spLocks noGrp="1"/>
          </p:cNvSpPr>
          <p:nvPr>
            <p:ph type="ctrTitle"/>
          </p:nvPr>
        </p:nvSpPr>
        <p:spPr>
          <a:xfrm>
            <a:off x="5956852" y="1070345"/>
            <a:ext cx="3059700" cy="2913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5400" dirty="0">
                <a:solidFill>
                  <a:srgbClr val="FF7A2E"/>
                </a:solidFill>
              </a:rPr>
              <a:t>I Have Rights!</a:t>
            </a:r>
            <a:br>
              <a:rPr lang="en-US" sz="4400" dirty="0">
                <a:solidFill>
                  <a:srgbClr val="FF7A2E"/>
                </a:solidFill>
              </a:rPr>
            </a:br>
            <a:br>
              <a:rPr lang="en-US" sz="2800" dirty="0">
                <a:solidFill>
                  <a:srgbClr val="FF7A2E"/>
                </a:solidFill>
              </a:rPr>
            </a:br>
            <a:r>
              <a:rPr lang="en-US" sz="2800" dirty="0">
                <a:solidFill>
                  <a:srgbClr val="FF7A2E"/>
                </a:solidFill>
              </a:rPr>
              <a:t>Lesson 2B</a:t>
            </a:r>
            <a:endParaRPr sz="4400" dirty="0">
              <a:solidFill>
                <a:srgbClr val="FF7A2E"/>
              </a:solidFill>
            </a:endParaRPr>
          </a:p>
        </p:txBody>
      </p:sp>
      <p:pic>
        <p:nvPicPr>
          <p:cNvPr id="97" name="Google Shape;97;g7371741aa8_0_0" descr="Logo for the Geneva Office for Human Rights Education (3 brown dots over a v with the letters GO-HRE on a white circle)"/>
          <p:cNvPicPr preferRelativeResize="0"/>
          <p:nvPr/>
        </p:nvPicPr>
        <p:blipFill rotWithShape="1">
          <a:blip r:embed="rId3">
            <a:alphaModFix/>
          </a:blip>
          <a:srcRect/>
          <a:stretch/>
        </p:blipFill>
        <p:spPr>
          <a:xfrm>
            <a:off x="8142067" y="69273"/>
            <a:ext cx="914400" cy="914400"/>
          </a:xfrm>
          <a:prstGeom prst="rect">
            <a:avLst/>
          </a:prstGeom>
          <a:noFill/>
          <a:ln>
            <a:noFill/>
          </a:ln>
        </p:spPr>
      </p:pic>
      <p:sp>
        <p:nvSpPr>
          <p:cNvPr id="98" name="Google Shape;98;g7371741aa8_0_0"/>
          <p:cNvSpPr txBox="1">
            <a:spLocks noGrp="1"/>
          </p:cNvSpPr>
          <p:nvPr>
            <p:ph type="ctrTitle"/>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Geneva Office of Human Rights Education</a:t>
            </a:r>
            <a:endParaRPr sz="2400">
              <a:solidFill>
                <a:srgbClr val="FFCC00"/>
              </a:solidFill>
            </a:endParaRPr>
          </a:p>
        </p:txBody>
      </p:sp>
      <p:sp>
        <p:nvSpPr>
          <p:cNvPr id="99" name="Google Shape;99;g7371741aa8_0_0"/>
          <p:cNvSpPr txBox="1">
            <a:spLocks noGrp="1"/>
          </p:cNvSpPr>
          <p:nvPr>
            <p:ph type="ctrTitle"/>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Colega</a:t>
            </a:r>
            <a:endParaRPr sz="2400">
              <a:solidFill>
                <a:srgbClr val="FFCC00"/>
              </a:solidFill>
            </a:endParaRPr>
          </a:p>
        </p:txBody>
      </p:sp>
      <p:pic>
        <p:nvPicPr>
          <p:cNvPr id="100" name="Google Shape;100;g7371741aa8_0_0"/>
          <p:cNvPicPr preferRelativeResize="0">
            <a:picLocks noChangeAspect="1"/>
          </p:cNvPicPr>
          <p:nvPr/>
        </p:nvPicPr>
        <p:blipFill rotWithShape="1">
          <a:blip r:embed="rId4">
            <a:alphaModFix/>
          </a:blip>
          <a:srcRect l="4310" t="2703" r="4056" b="3342"/>
          <a:stretch/>
        </p:blipFill>
        <p:spPr>
          <a:xfrm>
            <a:off x="396054" y="1236287"/>
            <a:ext cx="4873752" cy="2581417"/>
          </a:xfrm>
          <a:custGeom>
            <a:avLst/>
            <a:gdLst>
              <a:gd name="connsiteX0" fmla="*/ 0 w 4873752"/>
              <a:gd name="connsiteY0" fmla="*/ 0 h 2581417"/>
              <a:gd name="connsiteX1" fmla="*/ 639003 w 4873752"/>
              <a:gd name="connsiteY1" fmla="*/ 0 h 2581417"/>
              <a:gd name="connsiteX2" fmla="*/ 1229269 w 4873752"/>
              <a:gd name="connsiteY2" fmla="*/ 0 h 2581417"/>
              <a:gd name="connsiteX3" fmla="*/ 1868272 w 4873752"/>
              <a:gd name="connsiteY3" fmla="*/ 0 h 2581417"/>
              <a:gd name="connsiteX4" fmla="*/ 2458537 w 4873752"/>
              <a:gd name="connsiteY4" fmla="*/ 0 h 2581417"/>
              <a:gd name="connsiteX5" fmla="*/ 3000065 w 4873752"/>
              <a:gd name="connsiteY5" fmla="*/ 0 h 2581417"/>
              <a:gd name="connsiteX6" fmla="*/ 3492856 w 4873752"/>
              <a:gd name="connsiteY6" fmla="*/ 0 h 2581417"/>
              <a:gd name="connsiteX7" fmla="*/ 3888171 w 4873752"/>
              <a:gd name="connsiteY7" fmla="*/ 0 h 2581417"/>
              <a:gd name="connsiteX8" fmla="*/ 4332224 w 4873752"/>
              <a:gd name="connsiteY8" fmla="*/ 0 h 2581417"/>
              <a:gd name="connsiteX9" fmla="*/ 4873752 w 4873752"/>
              <a:gd name="connsiteY9" fmla="*/ 0 h 2581417"/>
              <a:gd name="connsiteX10" fmla="*/ 4873752 w 4873752"/>
              <a:gd name="connsiteY10" fmla="*/ 516283 h 2581417"/>
              <a:gd name="connsiteX11" fmla="*/ 4873752 w 4873752"/>
              <a:gd name="connsiteY11" fmla="*/ 955124 h 2581417"/>
              <a:gd name="connsiteX12" fmla="*/ 4873752 w 4873752"/>
              <a:gd name="connsiteY12" fmla="*/ 1471408 h 2581417"/>
              <a:gd name="connsiteX13" fmla="*/ 4873752 w 4873752"/>
              <a:gd name="connsiteY13" fmla="*/ 1910249 h 2581417"/>
              <a:gd name="connsiteX14" fmla="*/ 4873752 w 4873752"/>
              <a:gd name="connsiteY14" fmla="*/ 2581417 h 2581417"/>
              <a:gd name="connsiteX15" fmla="*/ 4478437 w 4873752"/>
              <a:gd name="connsiteY15" fmla="*/ 2581417 h 2581417"/>
              <a:gd name="connsiteX16" fmla="*/ 4034384 w 4873752"/>
              <a:gd name="connsiteY16" fmla="*/ 2581417 h 2581417"/>
              <a:gd name="connsiteX17" fmla="*/ 3541593 w 4873752"/>
              <a:gd name="connsiteY17" fmla="*/ 2581417 h 2581417"/>
              <a:gd name="connsiteX18" fmla="*/ 2951328 w 4873752"/>
              <a:gd name="connsiteY18" fmla="*/ 2581417 h 2581417"/>
              <a:gd name="connsiteX19" fmla="*/ 2458537 w 4873752"/>
              <a:gd name="connsiteY19" fmla="*/ 2581417 h 2581417"/>
              <a:gd name="connsiteX20" fmla="*/ 1917009 w 4873752"/>
              <a:gd name="connsiteY20" fmla="*/ 2581417 h 2581417"/>
              <a:gd name="connsiteX21" fmla="*/ 1424219 w 4873752"/>
              <a:gd name="connsiteY21" fmla="*/ 2581417 h 2581417"/>
              <a:gd name="connsiteX22" fmla="*/ 785216 w 4873752"/>
              <a:gd name="connsiteY22" fmla="*/ 2581417 h 2581417"/>
              <a:gd name="connsiteX23" fmla="*/ 0 w 4873752"/>
              <a:gd name="connsiteY23" fmla="*/ 2581417 h 2581417"/>
              <a:gd name="connsiteX24" fmla="*/ 0 w 4873752"/>
              <a:gd name="connsiteY24" fmla="*/ 2142576 h 2581417"/>
              <a:gd name="connsiteX25" fmla="*/ 0 w 4873752"/>
              <a:gd name="connsiteY25" fmla="*/ 1600479 h 2581417"/>
              <a:gd name="connsiteX26" fmla="*/ 0 w 4873752"/>
              <a:gd name="connsiteY26" fmla="*/ 1058381 h 2581417"/>
              <a:gd name="connsiteX27" fmla="*/ 0 w 4873752"/>
              <a:gd name="connsiteY27" fmla="*/ 542098 h 2581417"/>
              <a:gd name="connsiteX28" fmla="*/ 0 w 4873752"/>
              <a:gd name="connsiteY28" fmla="*/ 0 h 25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3752" h="2581417" extrusionOk="0">
                <a:moveTo>
                  <a:pt x="0" y="0"/>
                </a:moveTo>
                <a:cubicBezTo>
                  <a:pt x="180584" y="-58487"/>
                  <a:pt x="375799" y="28896"/>
                  <a:pt x="639003" y="0"/>
                </a:cubicBezTo>
                <a:cubicBezTo>
                  <a:pt x="902207" y="-28896"/>
                  <a:pt x="1033026" y="64083"/>
                  <a:pt x="1229269" y="0"/>
                </a:cubicBezTo>
                <a:cubicBezTo>
                  <a:pt x="1425512" y="-64083"/>
                  <a:pt x="1644648" y="50386"/>
                  <a:pt x="1868272" y="0"/>
                </a:cubicBezTo>
                <a:cubicBezTo>
                  <a:pt x="2091896" y="-50386"/>
                  <a:pt x="2327694" y="41345"/>
                  <a:pt x="2458537" y="0"/>
                </a:cubicBezTo>
                <a:cubicBezTo>
                  <a:pt x="2589381" y="-41345"/>
                  <a:pt x="2820328" y="35009"/>
                  <a:pt x="3000065" y="0"/>
                </a:cubicBezTo>
                <a:cubicBezTo>
                  <a:pt x="3179802" y="-35009"/>
                  <a:pt x="3274618" y="11006"/>
                  <a:pt x="3492856" y="0"/>
                </a:cubicBezTo>
                <a:cubicBezTo>
                  <a:pt x="3711094" y="-11006"/>
                  <a:pt x="3740407" y="13314"/>
                  <a:pt x="3888171" y="0"/>
                </a:cubicBezTo>
                <a:cubicBezTo>
                  <a:pt x="4035936" y="-13314"/>
                  <a:pt x="4196446" y="37414"/>
                  <a:pt x="4332224" y="0"/>
                </a:cubicBezTo>
                <a:cubicBezTo>
                  <a:pt x="4468002" y="-37414"/>
                  <a:pt x="4648860" y="51034"/>
                  <a:pt x="4873752" y="0"/>
                </a:cubicBezTo>
                <a:cubicBezTo>
                  <a:pt x="4922563" y="170680"/>
                  <a:pt x="4817181" y="326156"/>
                  <a:pt x="4873752" y="516283"/>
                </a:cubicBezTo>
                <a:cubicBezTo>
                  <a:pt x="4930323" y="706410"/>
                  <a:pt x="4828313" y="762990"/>
                  <a:pt x="4873752" y="955124"/>
                </a:cubicBezTo>
                <a:cubicBezTo>
                  <a:pt x="4919191" y="1147258"/>
                  <a:pt x="4829487" y="1248805"/>
                  <a:pt x="4873752" y="1471408"/>
                </a:cubicBezTo>
                <a:cubicBezTo>
                  <a:pt x="4918017" y="1694011"/>
                  <a:pt x="4868263" y="1773840"/>
                  <a:pt x="4873752" y="1910249"/>
                </a:cubicBezTo>
                <a:cubicBezTo>
                  <a:pt x="4879241" y="2046658"/>
                  <a:pt x="4844090" y="2258409"/>
                  <a:pt x="4873752" y="2581417"/>
                </a:cubicBezTo>
                <a:cubicBezTo>
                  <a:pt x="4708240" y="2587833"/>
                  <a:pt x="4637460" y="2565439"/>
                  <a:pt x="4478437" y="2581417"/>
                </a:cubicBezTo>
                <a:cubicBezTo>
                  <a:pt x="4319414" y="2597395"/>
                  <a:pt x="4151019" y="2559217"/>
                  <a:pt x="4034384" y="2581417"/>
                </a:cubicBezTo>
                <a:cubicBezTo>
                  <a:pt x="3917749" y="2603617"/>
                  <a:pt x="3657157" y="2561437"/>
                  <a:pt x="3541593" y="2581417"/>
                </a:cubicBezTo>
                <a:cubicBezTo>
                  <a:pt x="3426029" y="2601397"/>
                  <a:pt x="3200246" y="2540237"/>
                  <a:pt x="2951328" y="2581417"/>
                </a:cubicBezTo>
                <a:cubicBezTo>
                  <a:pt x="2702411" y="2622597"/>
                  <a:pt x="2574633" y="2550385"/>
                  <a:pt x="2458537" y="2581417"/>
                </a:cubicBezTo>
                <a:cubicBezTo>
                  <a:pt x="2342441" y="2612449"/>
                  <a:pt x="2064200" y="2561191"/>
                  <a:pt x="1917009" y="2581417"/>
                </a:cubicBezTo>
                <a:cubicBezTo>
                  <a:pt x="1769818" y="2601643"/>
                  <a:pt x="1549004" y="2537905"/>
                  <a:pt x="1424219" y="2581417"/>
                </a:cubicBezTo>
                <a:cubicBezTo>
                  <a:pt x="1299434" y="2624929"/>
                  <a:pt x="1034455" y="2557745"/>
                  <a:pt x="785216" y="2581417"/>
                </a:cubicBezTo>
                <a:cubicBezTo>
                  <a:pt x="535977" y="2605089"/>
                  <a:pt x="389884" y="2567395"/>
                  <a:pt x="0" y="2581417"/>
                </a:cubicBezTo>
                <a:cubicBezTo>
                  <a:pt x="-25692" y="2374520"/>
                  <a:pt x="5755" y="2255399"/>
                  <a:pt x="0" y="2142576"/>
                </a:cubicBezTo>
                <a:cubicBezTo>
                  <a:pt x="-5755" y="2029753"/>
                  <a:pt x="43848" y="1766749"/>
                  <a:pt x="0" y="1600479"/>
                </a:cubicBezTo>
                <a:cubicBezTo>
                  <a:pt x="-43848" y="1434209"/>
                  <a:pt x="2298" y="1239562"/>
                  <a:pt x="0" y="1058381"/>
                </a:cubicBezTo>
                <a:cubicBezTo>
                  <a:pt x="-2298" y="877200"/>
                  <a:pt x="32987" y="680477"/>
                  <a:pt x="0" y="542098"/>
                </a:cubicBezTo>
                <a:cubicBezTo>
                  <a:pt x="-32987" y="403719"/>
                  <a:pt x="24860" y="152505"/>
                  <a:pt x="0" y="0"/>
                </a:cubicBezTo>
                <a:close/>
              </a:path>
            </a:pathLst>
          </a:custGeom>
          <a:noFill/>
          <a:ln w="38100">
            <a:solidFill>
              <a:srgbClr val="FF7A2E"/>
            </a:solidFill>
            <a:extLst>
              <a:ext uri="{C807C97D-BFC1-408E-A445-0C87EB9F89A2}">
                <ask:lineSketchStyleProps xmlns:ask="http://schemas.microsoft.com/office/drawing/2018/sketchyshapes" xmlns="" sd="4211950976">
                  <a:prstGeom prst="rect">
                    <a:avLst/>
                  </a:prstGeom>
                  <ask:type>
                    <ask:lineSketchScribble/>
                  </ask:type>
                </ask:lineSketchStyleProps>
              </a:ext>
            </a:extLst>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887607974"/>
              </p:ext>
            </p:extLst>
          </p:nvPr>
        </p:nvGraphicFramePr>
        <p:xfrm>
          <a:off x="365760" y="1198344"/>
          <a:ext cx="8412480" cy="36576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45720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Markers, Chalk, Flip chart, Chalkboard, Large piece of paper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45720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Pictures from the story of </a:t>
                      </a:r>
                      <a:r>
                        <a:rPr lang="en-US" b="0" dirty="0" err="1">
                          <a:latin typeface="Arial" panose="020B0604020202020204" pitchFamily="34" charset="0"/>
                          <a:cs typeface="Arial" panose="020B0604020202020204" pitchFamily="34" charset="0"/>
                        </a:rPr>
                        <a:t>JoZy</a:t>
                      </a:r>
                      <a:r>
                        <a:rPr lang="en-US" b="0" dirty="0">
                          <a:latin typeface="Arial" panose="020B0604020202020204" pitchFamily="34" charset="0"/>
                          <a:cs typeface="Arial" panose="020B0604020202020204" pitchFamily="34" charset="0"/>
                        </a:rPr>
                        <a:t>, the </a:t>
                      </a:r>
                      <a:r>
                        <a:rPr lang="en-US" b="0" dirty="0" err="1">
                          <a:latin typeface="Arial" panose="020B0604020202020204" pitchFamily="34" charset="0"/>
                          <a:cs typeface="Arial" panose="020B0604020202020204" pitchFamily="34" charset="0"/>
                        </a:rPr>
                        <a:t>kangaraoo</a:t>
                      </a:r>
                      <a:endParaRPr lang="en-US" b="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45720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22222"/>
                          </a:solidFill>
                          <a:latin typeface="Arial" panose="020B0604020202020204" pitchFamily="34" charset="0"/>
                          <a:ea typeface="Source Sans Pro"/>
                          <a:cs typeface="Arial" panose="020B0604020202020204" pitchFamily="34" charset="0"/>
                          <a:sym typeface="Source Sans Pro"/>
                        </a:rPr>
                        <a:t>Picture: </a:t>
                      </a:r>
                      <a:r>
                        <a:rPr lang="en-US" sz="1400" dirty="0" err="1">
                          <a:solidFill>
                            <a:srgbClr val="222222"/>
                          </a:solidFill>
                          <a:latin typeface="Arial" panose="020B0604020202020204" pitchFamily="34" charset="0"/>
                          <a:ea typeface="Source Sans Pro"/>
                          <a:cs typeface="Arial" panose="020B0604020202020204" pitchFamily="34" charset="0"/>
                          <a:sym typeface="Source Sans Pro"/>
                        </a:rPr>
                        <a:t>JoZy’s</a:t>
                      </a:r>
                      <a:r>
                        <a:rPr lang="en-US" sz="1400" dirty="0">
                          <a:solidFill>
                            <a:srgbClr val="222222"/>
                          </a:solidFill>
                          <a:latin typeface="Arial" panose="020B0604020202020204" pitchFamily="34" charset="0"/>
                          <a:ea typeface="Source Sans Pro"/>
                          <a:cs typeface="Arial" panose="020B0604020202020204" pitchFamily="34" charset="0"/>
                          <a:sym typeface="Source Sans Pro"/>
                        </a:rPr>
                        <a:t> Bunny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45720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222222"/>
                          </a:solidFill>
                          <a:latin typeface="Arial" panose="020B0604020202020204" pitchFamily="34" charset="0"/>
                          <a:ea typeface="Source Sans Pro"/>
                          <a:cs typeface="Arial" panose="020B0604020202020204" pitchFamily="34" charset="0"/>
                          <a:sym typeface="Source Sans Pro"/>
                        </a:rPr>
                        <a:t>Mini Poster: The Right to be Free and Safe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45720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Illustrations for articles from the Universal Declaration from Lesson 1B</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45720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3119009"/>
                  </a:ext>
                </a:extLst>
              </a:tr>
              <a:tr h="45720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6837854"/>
                  </a:ext>
                </a:extLst>
              </a:tr>
              <a:tr h="45720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r>
                        <a:rPr lang="en-US" b="0" dirty="0">
                          <a:latin typeface="Arial" panose="020B0604020202020204" pitchFamily="34" charset="0"/>
                          <a:cs typeface="Arial" panose="020B0604020202020204" pitchFamily="34" charset="0"/>
                        </a:rPr>
                        <a:t>Class Rules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3514085"/>
                  </a:ext>
                </a:extLst>
              </a:tr>
            </a:tbl>
          </a:graphicData>
        </a:graphic>
      </p:graphicFrame>
    </p:spTree>
    <p:extLst>
      <p:ext uri="{BB962C8B-B14F-4D97-AF65-F5344CB8AC3E}">
        <p14:creationId xmlns:p14="http://schemas.microsoft.com/office/powerpoint/2010/main" val="367280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7"/>
        <p:cNvGrpSpPr/>
        <p:nvPr/>
      </p:nvGrpSpPr>
      <p:grpSpPr>
        <a:xfrm>
          <a:off x="0" y="0"/>
          <a:ext cx="0" cy="0"/>
          <a:chOff x="0" y="0"/>
          <a:chExt cx="0" cy="0"/>
        </a:xfrm>
      </p:grpSpPr>
      <p:pic>
        <p:nvPicPr>
          <p:cNvPr id="88" name="Google Shape;88;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89" name="Google Shape;89;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5400" dirty="0">
                <a:solidFill>
                  <a:srgbClr val="FF7A2E"/>
                </a:solidFill>
              </a:rPr>
              <a:t>I Have Rights</a:t>
            </a:r>
            <a:br>
              <a:rPr lang="en-US" sz="4400" dirty="0">
                <a:solidFill>
                  <a:srgbClr val="FF7A2E"/>
                </a:solidFill>
              </a:rPr>
            </a:br>
            <a:br>
              <a:rPr lang="en-US" sz="2800" dirty="0">
                <a:solidFill>
                  <a:srgbClr val="FF7A2E"/>
                </a:solidFill>
              </a:rPr>
            </a:br>
            <a:r>
              <a:rPr lang="en-US" sz="2800" dirty="0">
                <a:solidFill>
                  <a:srgbClr val="FF7A2E"/>
                </a:solidFill>
              </a:rPr>
              <a:t>Lesson 2B</a:t>
            </a:r>
            <a:endParaRPr sz="4400" dirty="0">
              <a:solidFill>
                <a:srgbClr val="FF7A2E"/>
              </a:solidFill>
            </a:endParaRPr>
          </a:p>
        </p:txBody>
      </p:sp>
      <p:pic>
        <p:nvPicPr>
          <p:cNvPr id="90" name="Google Shape;90;p2"/>
          <p:cNvPicPr preferRelativeResize="0"/>
          <p:nvPr/>
        </p:nvPicPr>
        <p:blipFill>
          <a:blip r:embed="rId4"/>
          <a:srcRect/>
          <a:stretch/>
        </p:blipFill>
        <p:spPr>
          <a:xfrm>
            <a:off x="8114034" y="86674"/>
            <a:ext cx="914400" cy="914400"/>
          </a:xfrm>
          <a:prstGeom prst="rect">
            <a:avLst/>
          </a:prstGeom>
          <a:noFill/>
          <a:ln>
            <a:noFill/>
          </a:ln>
        </p:spPr>
      </p:pic>
      <p:sp>
        <p:nvSpPr>
          <p:cNvPr id="5" name="Google Shape;87;g7372b59db7_0_507">
            <a:extLst>
              <a:ext uri="{FF2B5EF4-FFF2-40B4-BE49-F238E27FC236}">
                <a16:creationId xmlns:a16="http://schemas.microsoft.com/office/drawing/2014/main" id="{01F8B920-C8FB-4D4C-AE72-F6BBD700B07E}"/>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Free and Equal</a:t>
            </a:r>
          </a:p>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We All Have the Right to Life, Freedom and Safety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7372e56a51_0_349"/>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182" name="Google Shape;182;g7372e56a51_0_349"/>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183" name="Google Shape;183;g7372e56a51_0_34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184" name="Google Shape;184;g7372e56a51_0_349" descr="Orange and yellow smiley sun the logo for welcome and warm up in the lessons"/>
          <p:cNvPicPr preferRelativeResize="0"/>
          <p:nvPr/>
        </p:nvPicPr>
        <p:blipFill rotWithShape="1">
          <a:blip r:embed="rId3">
            <a:alphaModFix/>
          </a:blip>
          <a:srcRect/>
          <a:stretch/>
        </p:blipFill>
        <p:spPr>
          <a:xfrm>
            <a:off x="7937525" y="195464"/>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
          <p:cNvSpPr txBox="1">
            <a:spLocks noGrp="1"/>
          </p:cNvSpPr>
          <p:nvPr>
            <p:ph type="title"/>
          </p:nvPr>
        </p:nvSpPr>
        <p:spPr>
          <a:xfrm>
            <a:off x="869149" y="530359"/>
            <a:ext cx="7405799"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Review</a:t>
            </a:r>
            <a:endParaRPr/>
          </a:p>
        </p:txBody>
      </p:sp>
      <p:sp>
        <p:nvSpPr>
          <p:cNvPr id="206" name="Google Shape;206;p5"/>
          <p:cNvSpPr txBox="1">
            <a:spLocks noGrp="1"/>
          </p:cNvSpPr>
          <p:nvPr>
            <p:ph type="body" idx="1"/>
          </p:nvPr>
        </p:nvSpPr>
        <p:spPr>
          <a:xfrm>
            <a:off x="869150" y="1169100"/>
            <a:ext cx="3278700" cy="2805300"/>
          </a:xfrm>
          <a:prstGeom prst="rect">
            <a:avLst/>
          </a:prstGeom>
          <a:noFill/>
          <a:ln>
            <a:noFill/>
          </a:ln>
        </p:spPr>
        <p:txBody>
          <a:bodyPr spcFirstLastPara="1" wrap="square" lIns="91425" tIns="91425" rIns="91425" bIns="91425" anchor="ctr" anchorCtr="0">
            <a:normAutofit/>
          </a:bodyPr>
          <a:lstStyle/>
          <a:p>
            <a:pPr marL="342900" lvl="0" indent="-342900" algn="l" rtl="0">
              <a:lnSpc>
                <a:spcPct val="90000"/>
              </a:lnSpc>
              <a:spcBef>
                <a:spcPts val="0"/>
              </a:spcBef>
              <a:spcAft>
                <a:spcPts val="0"/>
              </a:spcAft>
              <a:buSzPts val="2000"/>
              <a:buChar char="▪"/>
            </a:pPr>
            <a:r>
              <a:rPr lang="en-US" sz="2000" b="0" dirty="0"/>
              <a:t>Who can remember our story “A Pet for </a:t>
            </a:r>
            <a:r>
              <a:rPr lang="en-US" sz="2000" b="0" dirty="0" err="1"/>
              <a:t>JoZy</a:t>
            </a:r>
            <a:r>
              <a:rPr lang="en-US" sz="2000" b="0" dirty="0"/>
              <a:t>, the Red-Haired Joey”</a:t>
            </a:r>
          </a:p>
          <a:p>
            <a:pPr marL="342900" lvl="0" indent="-342900" algn="l" rtl="0">
              <a:lnSpc>
                <a:spcPct val="90000"/>
              </a:lnSpc>
              <a:spcBef>
                <a:spcPts val="0"/>
              </a:spcBef>
              <a:spcAft>
                <a:spcPts val="0"/>
              </a:spcAft>
              <a:buSzPts val="2000"/>
              <a:buChar char="▪"/>
            </a:pPr>
            <a:endParaRPr sz="2000" b="0" dirty="0"/>
          </a:p>
          <a:p>
            <a:pPr marL="342900" lvl="0" indent="-342900" algn="l" rtl="0">
              <a:lnSpc>
                <a:spcPct val="90000"/>
              </a:lnSpc>
              <a:spcBef>
                <a:spcPts val="0"/>
              </a:spcBef>
              <a:spcAft>
                <a:spcPts val="0"/>
              </a:spcAft>
              <a:buSzPts val="2000"/>
              <a:buChar char="▪"/>
            </a:pPr>
            <a:r>
              <a:rPr lang="en-US" sz="2000" b="0" dirty="0"/>
              <a:t>What did </a:t>
            </a:r>
            <a:r>
              <a:rPr lang="en-US" sz="2000" b="0" dirty="0" err="1"/>
              <a:t>JoZy</a:t>
            </a:r>
            <a:r>
              <a:rPr lang="en-US" sz="2000" b="0" dirty="0"/>
              <a:t> want for a pet?</a:t>
            </a:r>
            <a:endParaRPr sz="2000" b="0" dirty="0"/>
          </a:p>
        </p:txBody>
      </p:sp>
      <p:sp>
        <p:nvSpPr>
          <p:cNvPr id="207" name="Google Shape;207;p5"/>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8</a:t>
            </a:fld>
            <a:endParaRPr sz="900"/>
          </a:p>
        </p:txBody>
      </p:sp>
      <p:pic>
        <p:nvPicPr>
          <p:cNvPr id="208" name="Google Shape;208;p5" descr="A Small green checkmark in a box the icon used to indicate a review throughout the presentation"/>
          <p:cNvPicPr preferRelativeResize="0">
            <a:picLocks noChangeAspect="1"/>
          </p:cNvPicPr>
          <p:nvPr/>
        </p:nvPicPr>
        <p:blipFill rotWithShape="1">
          <a:blip r:embed="rId3">
            <a:alphaModFix/>
          </a:blip>
          <a:srcRect/>
          <a:stretch/>
        </p:blipFill>
        <p:spPr>
          <a:xfrm>
            <a:off x="7878961" y="192135"/>
            <a:ext cx="1018903" cy="1097280"/>
          </a:xfrm>
          <a:prstGeom prst="rect">
            <a:avLst/>
          </a:prstGeom>
          <a:noFill/>
          <a:ln>
            <a:noFill/>
          </a:ln>
        </p:spPr>
      </p:pic>
      <p:pic>
        <p:nvPicPr>
          <p:cNvPr id="209" name="Google Shape;209;p5"/>
          <p:cNvPicPr preferRelativeResize="0">
            <a:picLocks noChangeAspect="1"/>
          </p:cNvPicPr>
          <p:nvPr/>
        </p:nvPicPr>
        <p:blipFill rotWithShape="1">
          <a:blip r:embed="rId4">
            <a:alphaModFix/>
          </a:blip>
          <a:srcRect/>
          <a:stretch/>
        </p:blipFill>
        <p:spPr>
          <a:xfrm>
            <a:off x="4217436" y="742950"/>
            <a:ext cx="2756515" cy="36576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82c7ae2d70_0_245"/>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Learning Points</a:t>
            </a:r>
            <a:endParaRPr dirty="0"/>
          </a:p>
        </p:txBody>
      </p:sp>
      <p:sp>
        <p:nvSpPr>
          <p:cNvPr id="174" name="Google Shape;174;g82c7ae2d70_0_245"/>
          <p:cNvSpPr txBox="1">
            <a:spLocks noGrp="1"/>
          </p:cNvSpPr>
          <p:nvPr>
            <p:ph type="body" idx="1"/>
          </p:nvPr>
        </p:nvSpPr>
        <p:spPr>
          <a:xfrm>
            <a:off x="869149" y="1262130"/>
            <a:ext cx="3665914" cy="3370470"/>
          </a:xfrm>
          <a:prstGeom prst="rect">
            <a:avLst/>
          </a:prstGeom>
          <a:noFill/>
          <a:ln>
            <a:noFill/>
          </a:ln>
        </p:spPr>
        <p:txBody>
          <a:bodyPr spcFirstLastPara="1" wrap="square" lIns="91425" tIns="91425" rIns="91425" bIns="91425" anchor="t" anchorCtr="0">
            <a:noAutofit/>
          </a:bodyPr>
          <a:lstStyle/>
          <a:p>
            <a:pPr marL="342900">
              <a:spcBef>
                <a:spcPts val="600"/>
              </a:spcBef>
              <a:buSzPts val="2400"/>
            </a:pPr>
            <a:r>
              <a:rPr lang="en-US" dirty="0"/>
              <a:t>We need human rights for children to live in freedom and safety.</a:t>
            </a:r>
            <a:endParaRPr dirty="0"/>
          </a:p>
          <a:p>
            <a:pPr marL="0" lvl="0" indent="0" algn="l" rtl="0">
              <a:lnSpc>
                <a:spcPct val="100000"/>
              </a:lnSpc>
              <a:spcBef>
                <a:spcPts val="600"/>
              </a:spcBef>
              <a:spcAft>
                <a:spcPts val="0"/>
              </a:spcAft>
              <a:buSzPts val="2400"/>
              <a:buNone/>
            </a:pPr>
            <a:endParaRPr sz="1400" dirty="0"/>
          </a:p>
          <a:p>
            <a:pPr marL="342900">
              <a:spcBef>
                <a:spcPts val="600"/>
              </a:spcBef>
              <a:buSzPts val="2400"/>
            </a:pPr>
            <a:r>
              <a:rPr lang="en-US" dirty="0"/>
              <a:t>Human needs and human rights are connected.</a:t>
            </a:r>
            <a:endParaRPr dirty="0"/>
          </a:p>
        </p:txBody>
      </p:sp>
      <p:pic>
        <p:nvPicPr>
          <p:cNvPr id="175" name="Google Shape;175;g82c7ae2d70_0_245" descr="Five stick figure children holding star"/>
          <p:cNvPicPr preferRelativeResize="0">
            <a:picLocks noGrp="1"/>
          </p:cNvPicPr>
          <p:nvPr>
            <p:ph type="body" idx="2"/>
          </p:nvPr>
        </p:nvPicPr>
        <p:blipFill rotWithShape="1">
          <a:blip r:embed="rId3">
            <a:alphaModFix/>
          </a:blip>
          <a:srcRect/>
          <a:stretch/>
        </p:blipFill>
        <p:spPr>
          <a:xfrm>
            <a:off x="4877963" y="1715905"/>
            <a:ext cx="3657600" cy="2724900"/>
          </a:xfrm>
          <a:prstGeom prst="rect">
            <a:avLst/>
          </a:prstGeom>
          <a:noFill/>
          <a:ln>
            <a:noFill/>
          </a:ln>
        </p:spPr>
      </p:pic>
      <p:sp>
        <p:nvSpPr>
          <p:cNvPr id="176" name="Google Shape;176;g82c7ae2d70_0_24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E48A8D-B376-469A-87BE-8AFB2565D373}"/>
</file>

<file path=customXml/itemProps2.xml><?xml version="1.0" encoding="utf-8"?>
<ds:datastoreItem xmlns:ds="http://schemas.openxmlformats.org/officeDocument/2006/customXml" ds:itemID="{64911214-7D52-406D-87CC-AE9E14B83A8D}"/>
</file>

<file path=customXml/itemProps3.xml><?xml version="1.0" encoding="utf-8"?>
<ds:datastoreItem xmlns:ds="http://schemas.openxmlformats.org/officeDocument/2006/customXml" ds:itemID="{8A8DFB45-6D77-4F0A-9597-E19FE3E561E1}"/>
</file>

<file path=docProps/app.xml><?xml version="1.0" encoding="utf-8"?>
<Properties xmlns="http://schemas.openxmlformats.org/officeDocument/2006/extended-properties" xmlns:vt="http://schemas.openxmlformats.org/officeDocument/2006/docPropsVTypes">
  <TotalTime>108</TotalTime>
  <Words>2120</Words>
  <Application>Microsoft Macintosh PowerPoint</Application>
  <PresentationFormat>On-screen Show (16:9)</PresentationFormat>
  <Paragraphs>247</Paragraphs>
  <Slides>24</Slides>
  <Notes>22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vt:i4>
      </vt:variant>
    </vt:vector>
  </HeadingPairs>
  <TitlesOfParts>
    <vt:vector size="36" baseType="lpstr">
      <vt:lpstr>Arial</vt:lpstr>
      <vt:lpstr>Open Sans ExtraBold</vt:lpstr>
      <vt:lpstr>Source Sans Pro</vt:lpstr>
      <vt:lpstr>Work Sans</vt:lpstr>
      <vt:lpstr>Noto Sans Symbols</vt:lpstr>
      <vt:lpstr>Arial Narrow</vt:lpstr>
      <vt:lpstr>Jacquenetta template</vt:lpstr>
      <vt:lpstr>2_Jacquenetta template</vt:lpstr>
      <vt:lpstr>1_Jacquenetta template</vt:lpstr>
      <vt:lpstr>3_Jacquenetta template</vt:lpstr>
      <vt:lpstr>4_Jacquenetta template</vt:lpstr>
      <vt:lpstr>5_Jacquenetta template</vt:lpstr>
      <vt:lpstr>PowerPoint Presentation</vt:lpstr>
      <vt:lpstr>PowerPoint Presentation</vt:lpstr>
      <vt:lpstr>PowerPoint Presentation</vt:lpstr>
      <vt:lpstr>I Have Rights  Lesson 2B</vt:lpstr>
      <vt:lpstr>Welcome and Warm Up</vt:lpstr>
      <vt:lpstr>PowerPoint Presentation</vt:lpstr>
      <vt:lpstr>Here We Are Together </vt:lpstr>
      <vt:lpstr>Review</vt:lpstr>
      <vt:lpstr>Learning Points</vt:lpstr>
      <vt:lpstr>Introduction</vt:lpstr>
      <vt:lpstr>Develop &amp; Discuss</vt:lpstr>
      <vt:lpstr>PowerPoint Presentation</vt:lpstr>
      <vt:lpstr>Conclusion</vt:lpstr>
      <vt:lpstr>PowerPoint Presentation</vt:lpstr>
      <vt:lpstr>What Rights do You Have</vt:lpstr>
      <vt:lpstr>What Rights do You Have?</vt:lpstr>
      <vt:lpstr>Learning Points</vt:lpstr>
      <vt:lpstr>Challenge </vt:lpstr>
      <vt:lpstr>PowerPoint Presentation</vt:lpstr>
      <vt:lpstr>References</vt:lpstr>
      <vt:lpstr>Resources</vt:lpstr>
      <vt:lpstr>Resources</vt:lpstr>
      <vt:lpstr>Resources</vt:lpstr>
      <vt:lpstr>I Have Rights!  Lesson 2B</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Rights!  Lesson 2B</dc:title>
  <dc:creator>Randall Haws</dc:creator>
  <cp:lastModifiedBy>Cynthia Neider</cp:lastModifiedBy>
  <cp:revision>13</cp:revision>
  <dcterms:created xsi:type="dcterms:W3CDTF">2020-03-25T22:36:01Z</dcterms:created>
  <dcterms:modified xsi:type="dcterms:W3CDTF">2020-06-10T13:11:32Z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