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notesSlides/notesSlide26.xml" ContentType="application/vnd.openxmlformats-officedocument.presentationml.notesSl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69.xml" ContentType="application/vnd.openxmlformats-officedocument.presentationml.slideLayout+xml"/>
  <Override PartName="/ppt/slideLayouts/slideLayout60.xml" ContentType="application/vnd.openxmlformats-officedocument.presentationml.slideLayout+xml"/>
  <Override PartName="/ppt/slideLayouts/slideLayout70.xml" ContentType="application/vnd.openxmlformats-officedocument.presentationml.slideLayout+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5" r:id="rId2"/>
    <p:sldMasterId id="2147483677" r:id="rId3"/>
    <p:sldMasterId id="2147483692" r:id="rId4"/>
    <p:sldMasterId id="2147483706" r:id="rId5"/>
    <p:sldMasterId id="2147483719" r:id="rId6"/>
    <p:sldMasterId id="2147483733" r:id="rId7"/>
  </p:sldMasterIdLst>
  <p:notesMasterIdLst>
    <p:notesMasterId r:id="rId39"/>
  </p:notesMasterIdLst>
  <p:sldIdLst>
    <p:sldId id="300" r:id="rId8"/>
    <p:sldId id="329" r:id="rId9"/>
    <p:sldId id="289" r:id="rId10"/>
    <p:sldId id="305" r:id="rId11"/>
    <p:sldId id="260" r:id="rId12"/>
    <p:sldId id="293" r:id="rId13"/>
    <p:sldId id="294" r:id="rId14"/>
    <p:sldId id="263" r:id="rId15"/>
    <p:sldId id="328" r:id="rId16"/>
    <p:sldId id="264" r:id="rId17"/>
    <p:sldId id="265" r:id="rId18"/>
    <p:sldId id="266" r:id="rId19"/>
    <p:sldId id="267" r:id="rId20"/>
    <p:sldId id="268" r:id="rId21"/>
    <p:sldId id="269" r:id="rId22"/>
    <p:sldId id="273" r:id="rId23"/>
    <p:sldId id="274" r:id="rId24"/>
    <p:sldId id="275" r:id="rId25"/>
    <p:sldId id="277" r:id="rId26"/>
    <p:sldId id="276" r:id="rId27"/>
    <p:sldId id="280" r:id="rId28"/>
    <p:sldId id="322" r:id="rId29"/>
    <p:sldId id="323" r:id="rId30"/>
    <p:sldId id="312" r:id="rId31"/>
    <p:sldId id="313" r:id="rId32"/>
    <p:sldId id="319" r:id="rId33"/>
    <p:sldId id="324" r:id="rId34"/>
    <p:sldId id="325" r:id="rId35"/>
    <p:sldId id="326" r:id="rId36"/>
    <p:sldId id="327" r:id="rId37"/>
    <p:sldId id="298" r:id="rId38"/>
  </p:sldIdLst>
  <p:sldSz cx="9144000" cy="5143500" type="screen16x9"/>
  <p:notesSz cx="6858000" cy="9144000"/>
  <p:embeddedFontLst>
    <p:embeddedFont>
      <p:font typeface="Arial Narrow" panose="020B0604020202020204" pitchFamily="34" charset="0"/>
      <p:regular r:id="rId40"/>
      <p:bold r:id="rId41"/>
      <p:italic r:id="rId42"/>
      <p:boldItalic r:id="rId43"/>
    </p:embeddedFont>
    <p:embeddedFont>
      <p:font typeface="Work Sans"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4" roundtripDataSignature="AMtx7mgXKWSwvvBEkH7yTrM4uLsuuRW+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p:restoredTop sz="88007" autoAdjust="0"/>
  </p:normalViewPr>
  <p:slideViewPr>
    <p:cSldViewPr snapToGrid="0">
      <p:cViewPr varScale="1">
        <p:scale>
          <a:sx n="107" d="100"/>
          <a:sy n="107"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64" Type="http://customschemas.google.com/relationships/presentationmetadata" Target="metadata"/><Relationship Id="rId69"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font" Target="fonts/font2.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(5 minutes)</a:t>
            </a:r>
            <a:endParaRPr dirty="0"/>
          </a:p>
          <a:p>
            <a:pPr marL="0" lvl="0" indent="0" algn="l" rtl="0">
              <a:lnSpc>
                <a:spcPct val="100000"/>
              </a:lnSpc>
              <a:spcBef>
                <a:spcPts val="0"/>
              </a:spcBef>
              <a:spcAft>
                <a:spcPts val="0"/>
              </a:spcAft>
              <a:buSzPts val="1400"/>
              <a:buNone/>
            </a:pPr>
            <a:endParaRPr dirty="0"/>
          </a:p>
          <a:p>
            <a:pPr marL="139700" marR="2032000" lvl="0" indent="0" algn="l" rtl="0">
              <a:lnSpc>
                <a:spcPct val="230000"/>
              </a:lnSpc>
              <a:spcBef>
                <a:spcPts val="200"/>
              </a:spcBef>
              <a:spcAft>
                <a:spcPts val="0"/>
              </a:spcAft>
              <a:buClr>
                <a:schemeClr val="dk1"/>
              </a:buClr>
              <a:buSzPts val="1100"/>
              <a:buFont typeface="Arial"/>
              <a:buNone/>
            </a:pPr>
            <a:r>
              <a:rPr lang="en-US" sz="1000" dirty="0">
                <a:solidFill>
                  <a:schemeClr val="dk1"/>
                </a:solidFill>
              </a:rPr>
              <a:t>Point to the small boy. Explain: </a:t>
            </a:r>
            <a:r>
              <a:rPr lang="en-US" sz="1000" b="1" dirty="0">
                <a:solidFill>
                  <a:schemeClr val="dk1"/>
                </a:solidFill>
              </a:rPr>
              <a:t>This is Johnny when he was a little boy.</a:t>
            </a:r>
            <a:endParaRPr sz="1000" b="1" dirty="0">
              <a:solidFill>
                <a:schemeClr val="dk1"/>
              </a:solidFill>
            </a:endParaRPr>
          </a:p>
          <a:p>
            <a:pPr marL="139700" marR="1612900" lvl="0" indent="0" algn="l" rtl="0">
              <a:lnSpc>
                <a:spcPct val="231000"/>
              </a:lnSpc>
              <a:spcBef>
                <a:spcPts val="0"/>
              </a:spcBef>
              <a:spcAft>
                <a:spcPts val="0"/>
              </a:spcAft>
              <a:buClr>
                <a:schemeClr val="dk1"/>
              </a:buClr>
              <a:buSzPts val="1100"/>
              <a:buFont typeface="Arial"/>
              <a:buNone/>
            </a:pPr>
            <a:r>
              <a:rPr lang="en-US" sz="1000" dirty="0">
                <a:solidFill>
                  <a:schemeClr val="dk1"/>
                </a:solidFill>
              </a:rPr>
              <a:t>Point to the parents: </a:t>
            </a:r>
            <a:r>
              <a:rPr lang="en-US" sz="1000" b="1" dirty="0">
                <a:solidFill>
                  <a:schemeClr val="dk1"/>
                </a:solidFill>
              </a:rPr>
              <a:t>He had a family who loved him and took good care of him</a:t>
            </a:r>
            <a:r>
              <a:rPr lang="en-US" sz="1000" dirty="0">
                <a:solidFill>
                  <a:schemeClr val="dk1"/>
                </a:solidFill>
              </a:rPr>
              <a:t>. </a:t>
            </a:r>
            <a:endParaRPr sz="1000" dirty="0">
              <a:solidFill>
                <a:schemeClr val="dk1"/>
              </a:solidFill>
            </a:endParaRPr>
          </a:p>
          <a:p>
            <a:pPr marL="139700" marR="1612900" lvl="0" indent="0" algn="l" rtl="0">
              <a:lnSpc>
                <a:spcPct val="231000"/>
              </a:lnSpc>
              <a:spcBef>
                <a:spcPts val="0"/>
              </a:spcBef>
              <a:spcAft>
                <a:spcPts val="0"/>
              </a:spcAft>
              <a:buClr>
                <a:schemeClr val="dk1"/>
              </a:buClr>
              <a:buSzPts val="1100"/>
              <a:buFont typeface="Arial"/>
              <a:buNone/>
            </a:pPr>
            <a:r>
              <a:rPr lang="en-US" sz="1000" dirty="0">
                <a:solidFill>
                  <a:schemeClr val="dk1"/>
                </a:solidFill>
              </a:rPr>
              <a:t>Ask: </a:t>
            </a:r>
            <a:r>
              <a:rPr lang="en-US" sz="1000" b="1" dirty="0">
                <a:solidFill>
                  <a:schemeClr val="dk1"/>
                </a:solidFill>
              </a:rPr>
              <a:t>How does your family take care of you?</a:t>
            </a:r>
            <a:r>
              <a:rPr lang="en-US" sz="1000" dirty="0">
                <a:solidFill>
                  <a:schemeClr val="dk1"/>
                </a:solidFill>
              </a:rPr>
              <a:t> (Allow 2 or 3 students to answer.)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4999"/>
              </a:lnSpc>
              <a:spcBef>
                <a:spcPts val="0"/>
              </a:spcBef>
              <a:spcAft>
                <a:spcPts val="0"/>
              </a:spcAft>
              <a:buClr>
                <a:schemeClr val="dk1"/>
              </a:buClr>
              <a:buSzPts val="1100"/>
              <a:buFont typeface="Arial"/>
              <a:buNone/>
            </a:pPr>
            <a:r>
              <a:rPr lang="en-US" sz="1000">
                <a:solidFill>
                  <a:schemeClr val="dk1"/>
                </a:solidFill>
              </a:rPr>
              <a:t>Explain: </a:t>
            </a:r>
            <a:r>
              <a:rPr lang="en-US" sz="1000" b="1">
                <a:solidFill>
                  <a:schemeClr val="dk1"/>
                </a:solidFill>
              </a:rPr>
              <a:t>Johnny's father often took him to work in the wood shop with him. He taught Johnny how to smooth the wood and make things from it.</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341992463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7341992463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 </a:t>
            </a:r>
            <a:r>
              <a:rPr lang="en-US" sz="1000" b="1">
                <a:solidFill>
                  <a:schemeClr val="dk1"/>
                </a:solidFill>
              </a:rPr>
              <a:t>Johnny's mother taught him and his sisters how to feed the chickens. There were many family chores to do. But they all learned what needed to be done and they worked together.</a:t>
            </a:r>
            <a:endParaRPr sz="1000" b="1">
              <a:solidFill>
                <a:schemeClr val="dk1"/>
              </a:solidFill>
            </a:endParaRPr>
          </a:p>
          <a:p>
            <a:pPr marL="0" lvl="0" indent="0" algn="l" rtl="0">
              <a:lnSpc>
                <a:spcPct val="115000"/>
              </a:lnSpc>
              <a:spcBef>
                <a:spcPts val="0"/>
              </a:spcBef>
              <a:spcAft>
                <a:spcPts val="0"/>
              </a:spcAft>
              <a:buSzPts val="1100"/>
              <a:buNone/>
            </a:pPr>
            <a:r>
              <a:rPr lang="en-US" sz="700" b="1">
                <a:solidFill>
                  <a:schemeClr val="dk1"/>
                </a:solidFill>
              </a:rPr>
              <a:t> </a:t>
            </a:r>
            <a:endParaRPr sz="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b="1">
                <a:solidFill>
                  <a:schemeClr val="dk1"/>
                </a:solidFill>
              </a:rPr>
              <a:t>When we help each other, there is more love in our families and we are happier and our families are stronger.</a:t>
            </a:r>
            <a:endParaRPr sz="1000" b="1">
              <a:solidFill>
                <a:schemeClr val="dk1"/>
              </a:solidFill>
            </a:endParaRPr>
          </a:p>
          <a:p>
            <a:pPr marL="0" lvl="0" indent="0" algn="l" rtl="0">
              <a:lnSpc>
                <a:spcPct val="100000"/>
              </a:lnSpc>
              <a:spcBef>
                <a:spcPts val="0"/>
              </a:spcBef>
              <a:spcAft>
                <a:spcPts val="0"/>
              </a:spcAft>
              <a:buSzPts val="1400"/>
              <a:buNone/>
            </a:pP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Explain:</a:t>
            </a:r>
            <a:r>
              <a:rPr lang="en-US">
                <a:solidFill>
                  <a:schemeClr val="dk1"/>
                </a:solidFill>
              </a:rPr>
              <a:t> Let’s play a game that I think is really fun. I want you to see if you can figure out how it’s like a family.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Tip:</a:t>
            </a:r>
            <a:r>
              <a:rPr lang="en-US">
                <a:solidFill>
                  <a:schemeClr val="dk1"/>
                </a:solidFill>
              </a:rPr>
              <a:t> If your class is very large, you may wish to have only two or three groups come to the front to demonstrate the activity.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Create groups of three children each. Make sure the third person (the passenger) is smaller than the two people who create the “chair”.</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If there’s an extra person, that person could coach. Or two extras could take turns being a passenger in another group.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How to play: </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Each child should grab his/her own left wrist with his/her right hand.</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Each child should then grab her/his partner’s right wrist with her/his left hand. The facilitator should demonstrate this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The partner then grabs the right wrist of the other person with her/his left hand. This creates a square shaped seat with their arms.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When the pairs have each created a chair, they should let a third person sit on their “chair”.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The person (passenger) being picked up should first lower herself into a sitting position.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The “chair” pair should stand behind her and lower their bodies as well, bringing the chair down into position for the passenger to be seated.</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The person then sits on the chair and puts her arms around the shoulders of the chair pair for ballance.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	The chair pair slowly lifts together and walks forward carefully with the passenger.</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If there’s time, and your class is not too big, give everyone a chance to be a chair as well as a passenger.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Tip: </a:t>
            </a:r>
            <a:r>
              <a:rPr lang="en-US">
                <a:solidFill>
                  <a:schemeClr val="dk1"/>
                </a:solidFill>
              </a:rPr>
              <a:t>Make sure the children know this game is to only be played under adult supervision, as it could be dangerous.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How is that like the family? (The family is stronger when we show love and help each other.)</a:t>
            </a:r>
            <a:endParaRPr/>
          </a:p>
          <a:p>
            <a:pPr marL="457200" lvl="0" indent="-317500" algn="l" rtl="0">
              <a:lnSpc>
                <a:spcPct val="100000"/>
              </a:lnSpc>
              <a:spcBef>
                <a:spcPts val="0"/>
              </a:spcBef>
              <a:spcAft>
                <a:spcPts val="0"/>
              </a:spcAft>
              <a:buSzPts val="1400"/>
              <a:buChar char="●"/>
            </a:pPr>
            <a:r>
              <a:rPr lang="en-US"/>
              <a:t>What do you think would happen if one of the chair people lost their grip?</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24395641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724395641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What would happen if the passenger started bouncing around or hitting the chair people?</a:t>
            </a:r>
            <a:endParaRPr/>
          </a:p>
          <a:p>
            <a:pPr marL="457200" lvl="0" indent="-317500" algn="l" rtl="0">
              <a:lnSpc>
                <a:spcPct val="100000"/>
              </a:lnSpc>
              <a:spcBef>
                <a:spcPts val="0"/>
              </a:spcBef>
              <a:spcAft>
                <a:spcPts val="0"/>
              </a:spcAft>
              <a:buSzPts val="1400"/>
              <a:buChar char="●"/>
            </a:pPr>
            <a:r>
              <a:rPr lang="en-US"/>
              <a:t>If you didn’t feel safe, who could you talk to about safety (Another adult such as your mother or your leader at school or one of your friends.)</a:t>
            </a:r>
            <a:endParaRPr/>
          </a:p>
          <a:p>
            <a:pPr marL="457200" lvl="0" indent="-317500" algn="l" rtl="0">
              <a:lnSpc>
                <a:spcPct val="100000"/>
              </a:lnSpc>
              <a:spcBef>
                <a:spcPts val="0"/>
              </a:spcBef>
              <a:spcAft>
                <a:spcPts val="0"/>
              </a:spcAft>
              <a:buSzPts val="1400"/>
              <a:buChar char="●"/>
            </a:pPr>
            <a:r>
              <a:rPr lang="en-US"/>
              <a:t>Why do you think families are the best place to grow up? (You have people who love you and keep you safe and show you how to do the right things.)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24395641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724395641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Why do you think families are the best place to grow up? (You have people who love you and keep you safe and show you how to do the right things.)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284c222a6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7284c222a6_0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The family is the basic unit of society.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We each have the right to live with our family.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Family units usually make us stronger no matter what their make-up or configuration.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Families are stronger when everybody works together.</a:t>
            </a:r>
            <a:endParaRPr/>
          </a:p>
          <a:p>
            <a:pPr marL="457200" lvl="0" indent="-317500" algn="l" rtl="0">
              <a:lnSpc>
                <a:spcPct val="100000"/>
              </a:lnSpc>
              <a:spcBef>
                <a:spcPts val="0"/>
              </a:spcBef>
              <a:spcAft>
                <a:spcPts val="0"/>
              </a:spcAft>
              <a:buSzPts val="1400"/>
              <a:buChar char="●"/>
            </a:pPr>
            <a:r>
              <a:rPr lang="en-US"/>
              <a:t>Show your family how to make a four-handed chair and give someone a ride. Have an adult nearby to make sure no one fails or gets hurt.</a:t>
            </a:r>
            <a:endParaRPr/>
          </a:p>
          <a:p>
            <a:pPr marL="0" lvl="0" indent="0" algn="l" rtl="0">
              <a:lnSpc>
                <a:spcPct val="100000"/>
              </a:lnSpc>
              <a:spcBef>
                <a:spcPts val="0"/>
              </a:spcBef>
              <a:spcAft>
                <a:spcPts val="0"/>
              </a:spcAft>
              <a:buSzPts val="1400"/>
              <a:buNone/>
            </a:pPr>
            <a:r>
              <a:rPr lang="en-US"/>
              <a:t>Remind the children about the time for your next gathering.</a:t>
            </a:r>
            <a:endParaRPr/>
          </a:p>
          <a:p>
            <a:pPr marL="0" lvl="0" indent="0" algn="l" rtl="0">
              <a:lnSpc>
                <a:spcPct val="100000"/>
              </a:lnSpc>
              <a:spcBef>
                <a:spcPts val="0"/>
              </a:spcBef>
              <a:spcAft>
                <a:spcPts val="0"/>
              </a:spcAft>
              <a:buSzPts val="1400"/>
              <a:buNone/>
            </a:pPr>
            <a:r>
              <a:rPr lang="en-US"/>
              <a:t>Say: I can hardly wait to see you next time. Have a wonderful week!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99014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“I’ll Walk With You”</a:t>
            </a:r>
          </a:p>
          <a:p>
            <a:pPr marL="0" lvl="0" indent="0" algn="l" rtl="0">
              <a:lnSpc>
                <a:spcPct val="100000"/>
              </a:lnSpc>
              <a:spcBef>
                <a:spcPts val="0"/>
              </a:spcBef>
              <a:spcAft>
                <a:spcPts val="0"/>
              </a:spcAft>
              <a:buClr>
                <a:schemeClr val="dk1"/>
              </a:buClr>
              <a:buSzPts val="1800"/>
              <a:buFont typeface="Arial"/>
              <a:buNone/>
            </a:pPr>
            <a:endParaRPr lang="en-US" sz="1400" i="0"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sz="1400" i="0" dirty="0">
                <a:solidFill>
                  <a:schemeClr val="dk1"/>
                </a:solidFill>
              </a:rPr>
              <a:t>Link for the song is here https://www.youtube.com/watch?v=2FNGVywm1rM&amp;list=PL1p11lCKMm7vUpyDMd39yUSVUUwUJ-Wa5&amp;index=2</a:t>
            </a:r>
            <a:endParaRPr sz="1400" i="0"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extLst>
      <p:ext uri="{BB962C8B-B14F-4D97-AF65-F5344CB8AC3E}">
        <p14:creationId xmlns:p14="http://schemas.microsoft.com/office/powerpoint/2010/main" val="355487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99014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89711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637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564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430fee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737430fee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162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378b79fb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7378b79fb9_0_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266700" lvl="0" indent="0" algn="l" rtl="0">
              <a:lnSpc>
                <a:spcPct val="114999"/>
              </a:lnSpc>
              <a:spcBef>
                <a:spcPts val="0"/>
              </a:spcBef>
              <a:spcAft>
                <a:spcPts val="0"/>
              </a:spcAft>
              <a:buSzPts val="1100"/>
              <a:buNone/>
            </a:pPr>
            <a:r>
              <a:rPr lang="en-US" sz="1000" dirty="0">
                <a:solidFill>
                  <a:schemeClr val="dk1"/>
                </a:solidFill>
              </a:rPr>
              <a:t>(5 minutes)</a:t>
            </a:r>
            <a:endParaRPr sz="1000" dirty="0">
              <a:solidFill>
                <a:schemeClr val="dk1"/>
              </a:solidFill>
            </a:endParaRPr>
          </a:p>
          <a:p>
            <a:pPr marL="139700" marR="266700" lvl="0" indent="0" algn="l" rtl="0">
              <a:lnSpc>
                <a:spcPct val="114999"/>
              </a:lnSpc>
              <a:spcBef>
                <a:spcPts val="0"/>
              </a:spcBef>
              <a:spcAft>
                <a:spcPts val="0"/>
              </a:spcAft>
              <a:buSzPts val="1100"/>
              <a:buNone/>
            </a:pPr>
            <a:endParaRPr sz="1000" dirty="0">
              <a:solidFill>
                <a:schemeClr val="dk1"/>
              </a:solidFill>
            </a:endParaRPr>
          </a:p>
          <a:p>
            <a:pPr marL="139700" marR="266700" lvl="0" indent="0" algn="l" rtl="0">
              <a:lnSpc>
                <a:spcPct val="114999"/>
              </a:lnSpc>
              <a:spcBef>
                <a:spcPts val="0"/>
              </a:spcBef>
              <a:spcAft>
                <a:spcPts val="0"/>
              </a:spcAft>
              <a:buClr>
                <a:schemeClr val="dk1"/>
              </a:buClr>
              <a:buSzPts val="1100"/>
              <a:buFont typeface="Arial"/>
              <a:buNone/>
            </a:pPr>
            <a:r>
              <a:rPr lang="en-US" sz="1000" dirty="0">
                <a:solidFill>
                  <a:schemeClr val="dk1"/>
                </a:solidFill>
              </a:rPr>
              <a:t>Say: </a:t>
            </a:r>
            <a:r>
              <a:rPr lang="en-US" sz="1000" b="1" dirty="0">
                <a:solidFill>
                  <a:schemeClr val="dk1"/>
                </a:solidFill>
              </a:rPr>
              <a:t>Last week we played the Laundry game that made us feel happy when we heard kind words of praise and encouragement and love.</a:t>
            </a:r>
            <a:endParaRPr sz="1000" b="1" dirty="0">
              <a:solidFill>
                <a:schemeClr val="dk1"/>
              </a:solidFill>
            </a:endParaRPr>
          </a:p>
          <a:p>
            <a:pPr marL="0" lvl="0" indent="0" algn="l" rtl="0">
              <a:lnSpc>
                <a:spcPct val="115000"/>
              </a:lnSpc>
              <a:spcBef>
                <a:spcPts val="100"/>
              </a:spcBef>
              <a:spcAft>
                <a:spcPts val="0"/>
              </a:spcAft>
              <a:buClr>
                <a:schemeClr val="dk1"/>
              </a:buClr>
              <a:buSzPts val="1100"/>
              <a:buFont typeface="Arial"/>
              <a:buNone/>
            </a:pPr>
            <a:r>
              <a:rPr lang="en-US" dirty="0">
                <a:solidFill>
                  <a:schemeClr val="dk1"/>
                </a:solidFill>
              </a:rPr>
              <a:t> </a:t>
            </a:r>
            <a:endParaRPr dirty="0">
              <a:solidFill>
                <a:schemeClr val="dk1"/>
              </a:solidFill>
            </a:endParaRPr>
          </a:p>
          <a:p>
            <a:pPr marL="139700" lvl="0" indent="0" algn="l" rtl="0">
              <a:lnSpc>
                <a:spcPct val="115000"/>
              </a:lnSpc>
              <a:spcBef>
                <a:spcPts val="0"/>
              </a:spcBef>
              <a:spcAft>
                <a:spcPts val="0"/>
              </a:spcAft>
              <a:buClr>
                <a:schemeClr val="dk1"/>
              </a:buClr>
              <a:buSzPts val="1100"/>
              <a:buFont typeface="Arial"/>
              <a:buNone/>
            </a:pPr>
            <a:r>
              <a:rPr lang="en-US" sz="1000" dirty="0">
                <a:solidFill>
                  <a:schemeClr val="dk1"/>
                </a:solidFill>
              </a:rPr>
              <a:t>Ask: </a:t>
            </a:r>
            <a:r>
              <a:rPr lang="en-US" sz="1000" b="1" dirty="0">
                <a:solidFill>
                  <a:schemeClr val="dk1"/>
                </a:solidFill>
              </a:rPr>
              <a:t>Does anyone want to tell us what you did to make someone in your family happy?</a:t>
            </a:r>
            <a:endParaRPr sz="1000"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2877287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72877287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The family is the basic unit of society.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We each have the right to live with our family.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Family units usually make us stronger no matter what their make-up or configuration.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34199246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7341992463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260"/>
              </a:spcAft>
              <a:buClr>
                <a:schemeClr val="dk1"/>
              </a:buClr>
              <a:buSzPts val="1100"/>
              <a:buFont typeface="Arial"/>
              <a:buNone/>
            </a:pPr>
            <a:r>
              <a:rPr lang="en-US" b="1">
                <a:solidFill>
                  <a:schemeClr val="dk1"/>
                </a:solidFill>
                <a:latin typeface="Arial Narrow"/>
                <a:ea typeface="Arial Narrow"/>
                <a:cs typeface="Arial Narrow"/>
                <a:sym typeface="Arial Narrow"/>
              </a:rPr>
              <a:t>Now listen to the </a:t>
            </a:r>
            <a:r>
              <a:rPr lang="en-US" b="1" i="1">
                <a:solidFill>
                  <a:schemeClr val="dk1"/>
                </a:solidFill>
                <a:latin typeface="Arial Narrow"/>
                <a:ea typeface="Arial Narrow"/>
                <a:cs typeface="Arial Narrow"/>
                <a:sym typeface="Arial Narrow"/>
              </a:rPr>
              <a:t>Universal Declaration of Human Rights</a:t>
            </a:r>
            <a:r>
              <a:rPr lang="en-US" b="1">
                <a:solidFill>
                  <a:schemeClr val="dk1"/>
                </a:solidFill>
                <a:latin typeface="Arial Narrow"/>
                <a:ea typeface="Arial Narrow"/>
                <a:cs typeface="Arial Narrow"/>
                <a:sym typeface="Arial Narrow"/>
              </a:rPr>
              <a:t>: </a:t>
            </a:r>
            <a:r>
              <a:rPr lang="en-US">
                <a:solidFill>
                  <a:schemeClr val="dk1"/>
                </a:solidFill>
                <a:latin typeface="Arial Narrow"/>
                <a:ea typeface="Arial Narrow"/>
                <a:cs typeface="Arial Narrow"/>
                <a:sym typeface="Arial Narrow"/>
              </a:rPr>
              <a:t> Read Article 16.</a:t>
            </a:r>
            <a:endParaRPr sz="1000"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560380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2476975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593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050147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14186276"/>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7373802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2702098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875756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
        <p:nvSpPr>
          <p:cNvPr id="84" name="Google Shape;84;g737430feea_0_2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5" name="Google Shape;85;g737430feea_0_2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7430feea_0_2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1233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7"/>
        <p:cNvGrpSpPr/>
        <p:nvPr/>
      </p:nvGrpSpPr>
      <p:grpSpPr>
        <a:xfrm>
          <a:off x="0" y="0"/>
          <a:ext cx="0" cy="0"/>
          <a:chOff x="0" y="0"/>
          <a:chExt cx="0" cy="0"/>
        </a:xfrm>
      </p:grpSpPr>
      <p:sp>
        <p:nvSpPr>
          <p:cNvPr id="88" name="Google Shape;88;g737430feea_0_46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9" name="Google Shape;89;g737430feea_0_46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7430feea_0_46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60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8809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146448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97928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4371483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120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9936516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38" name="Google Shape;38;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0" name="Google Shape;40;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985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3" name="Google Shape;43;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4" name="Google Shape;44;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5" name="Google Shape;45;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8970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9691552"/>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40157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32998205"/>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9290948"/>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490714"/>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0845155"/>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4070328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814985"/>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644388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0558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9819049"/>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97225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2567265"/>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1151769"/>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2092781"/>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84862469"/>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1496403"/>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9563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sp>
        <p:nvSpPr>
          <p:cNvPr id="78" name="Google Shape;78;g7372b59db7_0_39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9" name="Google Shape;79;g7372b59db7_0_39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0" name="Google Shape;80;g7372b59db7_0_39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5650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841094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8404224"/>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33"/>
          <p:cNvSpPr txBox="1">
            <a:spLocks noGrp="1"/>
          </p:cNvSpPr>
          <p:nvPr>
            <p:ph type="body" idx="2"/>
          </p:nvPr>
        </p:nvSpPr>
        <p:spPr>
          <a:xfrm>
            <a:off x="688608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3"/>
          </p:nvPr>
        </p:nvSpPr>
        <p:spPr>
          <a:xfrm>
            <a:off x="6902455"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9738826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39"/>
        <p:cNvGrpSpPr/>
        <p:nvPr/>
      </p:nvGrpSpPr>
      <p:grpSpPr>
        <a:xfrm>
          <a:off x="0" y="0"/>
          <a:ext cx="0" cy="0"/>
          <a:chOff x="0" y="0"/>
          <a:chExt cx="0" cy="0"/>
        </a:xfrm>
      </p:grpSpPr>
      <p:sp>
        <p:nvSpPr>
          <p:cNvPr id="40" name="Google Shape;4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3534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6"/>
          <p:cNvSpPr txBox="1">
            <a:spLocks noGrp="1"/>
          </p:cNvSpPr>
          <p:nvPr>
            <p:ph type="body" idx="1"/>
          </p:nvPr>
        </p:nvSpPr>
        <p:spPr>
          <a:xfrm>
            <a:off x="868363" y="1524397"/>
            <a:ext cx="3657600" cy="310832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2"/>
          </p:nvPr>
        </p:nvSpPr>
        <p:spPr>
          <a:xfrm>
            <a:off x="4998887" y="1523999"/>
            <a:ext cx="3528421" cy="310896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5988403"/>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6121135"/>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3523708"/>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05126289"/>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09469485"/>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8" name="Google Shape;88;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90" name="Google Shape;90;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2832170"/>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58649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0421910"/>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399690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7416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63527320"/>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32520167"/>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17679650"/>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2386990"/>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6847479"/>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8929593"/>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93712849"/>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084779"/>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248952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1641225"/>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0227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2386804"/>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37620"/>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2865301"/>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24879098"/>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2583796"/>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37465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4155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1.png"/><Relationship Id="rId4" Type="http://schemas.openxmlformats.org/officeDocument/2006/relationships/slideLayout" Target="../slideLayouts/slideLayout73.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rotWithShape="1">
          <a:blip r:embed="rId10">
            <a:alphaModFix/>
          </a:blip>
          <a:srcRect/>
          <a:stretch/>
        </p:blipFill>
        <p:spPr>
          <a:xfrm>
            <a:off x="8637079" y="466536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8" r:id="rId4"/>
    <p:sldLayoutId id="2147483659" r:id="rId5"/>
    <p:sldLayoutId id="2147483660" r:id="rId6"/>
    <p:sldLayoutId id="2147483661" r:id="rId7"/>
    <p:sldLayoutId id="214748366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userDrawn="1"/>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userDrawn="1"/>
        </p:nvPicPr>
        <p:blipFill>
          <a:blip r:embed="rId13"/>
          <a:srcRect/>
          <a:stretch/>
        </p:blipFill>
        <p:spPr>
          <a:xfrm>
            <a:off x="8644059" y="4665360"/>
            <a:ext cx="457200" cy="457200"/>
          </a:xfrm>
          <a:prstGeom prst="rect">
            <a:avLst/>
          </a:prstGeom>
          <a:noFill/>
          <a:ln>
            <a:noFill/>
          </a:ln>
        </p:spPr>
      </p:pic>
    </p:spTree>
    <p:extLst>
      <p:ext uri="{BB962C8B-B14F-4D97-AF65-F5344CB8AC3E}">
        <p14:creationId xmlns:p14="http://schemas.microsoft.com/office/powerpoint/2010/main" val="1591360098"/>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rotWithShape="1">
          <a:blip r:embed="rId16">
            <a:alphaModFix/>
          </a:blip>
          <a:srcRect/>
          <a:stretch/>
        </p:blipFill>
        <p:spPr>
          <a:xfrm>
            <a:off x="8636218" y="4665360"/>
            <a:ext cx="472882" cy="457200"/>
          </a:xfrm>
          <a:prstGeom prst="rect">
            <a:avLst/>
          </a:prstGeom>
          <a:noFill/>
          <a:ln>
            <a:noFill/>
          </a:ln>
        </p:spPr>
      </p:pic>
    </p:spTree>
    <p:extLst>
      <p:ext uri="{BB962C8B-B14F-4D97-AF65-F5344CB8AC3E}">
        <p14:creationId xmlns:p14="http://schemas.microsoft.com/office/powerpoint/2010/main" val="159058780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5">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2576662729"/>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rotWithShape="1">
          <a:blip r:embed="rId12">
            <a:alphaModFix/>
          </a:blip>
          <a:srcRect/>
          <a:stretch/>
        </p:blipFill>
        <p:spPr>
          <a:xfrm>
            <a:off x="8630099" y="4665360"/>
            <a:ext cx="457200" cy="457200"/>
          </a:xfrm>
          <a:prstGeom prst="rect">
            <a:avLst/>
          </a:prstGeom>
          <a:noFill/>
          <a:ln>
            <a:noFill/>
          </a:ln>
        </p:spPr>
      </p:pic>
    </p:spTree>
    <p:extLst>
      <p:ext uri="{BB962C8B-B14F-4D97-AF65-F5344CB8AC3E}">
        <p14:creationId xmlns:p14="http://schemas.microsoft.com/office/powerpoint/2010/main" val="4286619220"/>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2911179736"/>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2438018712"/>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youtube.com/watch?v=2FNGVywm1rM&amp;list=PL1p11lCKMm7vUpyDMd39yUSVUUwUJ-Wa5&amp;index=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3.xml"/><Relationship Id="rId1" Type="http://schemas.openxmlformats.org/officeDocument/2006/relationships/slideLayout" Target="../slideLayouts/slideLayout70.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0.xml"/><Relationship Id="rId5" Type="http://schemas.openxmlformats.org/officeDocument/2006/relationships/image" Target="../media/image27.png"/><Relationship Id="rId4" Type="http://schemas.openxmlformats.org/officeDocument/2006/relationships/hyperlink" Target="https://www.youtube.com/watch?v=2FNGVywm1rM&amp;list=PL1p11lCKMm7vUpyDMd39yUSVUUwUJ-Wa5&amp;index=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5.xml"/><Relationship Id="rId1" Type="http://schemas.openxmlformats.org/officeDocument/2006/relationships/slideLayout" Target="../slideLayouts/slideLayout70.xml"/><Relationship Id="rId5" Type="http://schemas.openxmlformats.org/officeDocument/2006/relationships/image" Target="../media/image27.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6.xml"/><Relationship Id="rId1" Type="http://schemas.openxmlformats.org/officeDocument/2006/relationships/slideLayout" Target="../slideLayouts/slideLayout70.xml"/><Relationship Id="rId5" Type="http://schemas.openxmlformats.org/officeDocument/2006/relationships/image" Target="../media/image2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0.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70.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62292268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7341992463_0_18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pic>
        <p:nvPicPr>
          <p:cNvPr id="213" name="Google Shape;213;g7341992463_0_180" descr="A close up of a logo&#10;&#10;Description automatically generated"/>
          <p:cNvPicPr preferRelativeResize="0">
            <a:picLocks noGrp="1"/>
          </p:cNvPicPr>
          <p:nvPr>
            <p:ph type="body" idx="2"/>
          </p:nvPr>
        </p:nvPicPr>
        <p:blipFill rotWithShape="1">
          <a:blip r:embed="rId3">
            <a:alphaModFix/>
          </a:blip>
          <a:srcRect/>
          <a:stretch/>
        </p:blipFill>
        <p:spPr>
          <a:xfrm>
            <a:off x="5649050" y="1520950"/>
            <a:ext cx="2886600" cy="2886600"/>
          </a:xfrm>
          <a:prstGeom prst="rect">
            <a:avLst/>
          </a:prstGeom>
          <a:noFill/>
          <a:ln w="9525" cap="flat" cmpd="sng">
            <a:solidFill>
              <a:srgbClr val="0B4860"/>
            </a:solidFill>
            <a:prstDash val="solid"/>
            <a:round/>
            <a:headEnd type="none" w="sm" len="sm"/>
            <a:tailEnd type="none" w="sm" len="sm"/>
          </a:ln>
          <a:effectLst>
            <a:outerShdw blurRad="50800" dist="38100" dir="2700000" algn="tl" rotWithShape="0">
              <a:srgbClr val="000000">
                <a:alpha val="40000"/>
              </a:srgbClr>
            </a:outerShdw>
          </a:effectLst>
        </p:spPr>
      </p:pic>
      <p:sp>
        <p:nvSpPr>
          <p:cNvPr id="214" name="Google Shape;214;g7341992463_0_180"/>
          <p:cNvSpPr txBox="1">
            <a:spLocks noGrp="1"/>
          </p:cNvSpPr>
          <p:nvPr>
            <p:ph type="title"/>
          </p:nvPr>
        </p:nvSpPr>
        <p:spPr>
          <a:xfrm>
            <a:off x="640549" y="530359"/>
            <a:ext cx="7666500" cy="914400"/>
          </a:xfrm>
          <a:prstGeom prst="rect">
            <a:avLst/>
          </a:prstGeom>
          <a:noFill/>
          <a:ln>
            <a:noFill/>
          </a:ln>
        </p:spPr>
        <p:txBody>
          <a:bodyPr spcFirstLastPara="1" wrap="square" lIns="91425" tIns="91425" rIns="91425" bIns="91425" anchor="ctr" anchorCtr="0">
            <a:noAutofit/>
          </a:bodyPr>
          <a:lstStyle/>
          <a:p>
            <a:pPr lvl="0">
              <a:buSzPts val="3600"/>
            </a:pPr>
            <a:r>
              <a:rPr lang="en-US" sz="2800" dirty="0"/>
              <a:t>Universal Declaration on Human Rights</a:t>
            </a:r>
            <a:br>
              <a:rPr lang="en-US" sz="2800" dirty="0"/>
            </a:br>
            <a:r>
              <a:rPr lang="en-US" sz="3200" dirty="0"/>
              <a:t>Article 16</a:t>
            </a:r>
            <a:endParaRPr sz="3200" dirty="0"/>
          </a:p>
        </p:txBody>
      </p:sp>
      <p:sp>
        <p:nvSpPr>
          <p:cNvPr id="215" name="Google Shape;215;g7341992463_0_180"/>
          <p:cNvSpPr txBox="1">
            <a:spLocks noGrp="1"/>
          </p:cNvSpPr>
          <p:nvPr>
            <p:ph type="body" idx="1"/>
          </p:nvPr>
        </p:nvSpPr>
        <p:spPr>
          <a:xfrm>
            <a:off x="716753" y="1520950"/>
            <a:ext cx="4598100" cy="3108600"/>
          </a:xfrm>
          <a:prstGeom prst="rect">
            <a:avLst/>
          </a:prstGeom>
          <a:noFill/>
          <a:ln>
            <a:noFill/>
          </a:ln>
        </p:spPr>
        <p:txBody>
          <a:bodyPr spcFirstLastPara="1" wrap="square" lIns="91425" tIns="91425" rIns="91425" bIns="91425" anchor="ctr" anchorCtr="0">
            <a:noAutofit/>
          </a:bodyPr>
          <a:lstStyle/>
          <a:p>
            <a:pPr marL="101600" marR="0" lvl="0" indent="0" algn="l" rtl="0">
              <a:lnSpc>
                <a:spcPct val="100000"/>
              </a:lnSpc>
              <a:spcBef>
                <a:spcPts val="600"/>
              </a:spcBef>
              <a:spcAft>
                <a:spcPts val="0"/>
              </a:spcAft>
              <a:buSzPts val="2000"/>
              <a:buNone/>
            </a:pPr>
            <a:r>
              <a:rPr lang="en-US" dirty="0"/>
              <a:t>You have the right to marry and start a family. Nobody should force you to marry. The family is the basic unit of society, and government should protect it.</a:t>
            </a:r>
            <a:endParaRPr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Johnny’s Family</a:t>
            </a:r>
            <a:endParaRPr/>
          </a:p>
        </p:txBody>
      </p:sp>
      <p:pic>
        <p:nvPicPr>
          <p:cNvPr id="221" name="Google Shape;221;p7" descr="Picture of a stick figure boy with hands on hips used as the introduction logo in the lessons."/>
          <p:cNvPicPr preferRelativeResize="0">
            <a:picLocks noChangeAspect="1"/>
          </p:cNvPicPr>
          <p:nvPr/>
        </p:nvPicPr>
        <p:blipFill rotWithShape="1">
          <a:blip r:embed="rId3">
            <a:alphaModFix/>
          </a:blip>
          <a:srcRect/>
          <a:stretch/>
        </p:blipFill>
        <p:spPr>
          <a:xfrm>
            <a:off x="8276846" y="179213"/>
            <a:ext cx="517432" cy="1097280"/>
          </a:xfrm>
          <a:prstGeom prst="rect">
            <a:avLst/>
          </a:prstGeom>
          <a:noFill/>
          <a:ln>
            <a:noFill/>
          </a:ln>
        </p:spPr>
      </p:pic>
      <p:sp>
        <p:nvSpPr>
          <p:cNvPr id="222" name="Google Shape;222;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6" name="Google Shape;178;g7373cc9f06_0_515">
            <a:hlinkClick r:id="rId4"/>
            <a:extLst>
              <a:ext uri="{FF2B5EF4-FFF2-40B4-BE49-F238E27FC236}">
                <a16:creationId xmlns:a16="http://schemas.microsoft.com/office/drawing/2014/main" id="{A582DC89-D07F-4CCB-B4CC-0D8925A87FE9}"/>
              </a:ext>
            </a:extLst>
          </p:cNvPr>
          <p:cNvPicPr preferRelativeResize="0">
            <a:picLocks noChangeAspect="1"/>
          </p:cNvPicPr>
          <p:nvPr/>
        </p:nvPicPr>
        <p:blipFill rotWithShape="1">
          <a:blip r:embed="rId5"/>
          <a:srcRect/>
          <a:stretch/>
        </p:blipFill>
        <p:spPr>
          <a:xfrm>
            <a:off x="4986734" y="727853"/>
            <a:ext cx="3031396" cy="3657600"/>
          </a:xfrm>
          <a:prstGeom prst="rect">
            <a:avLst/>
          </a:prstGeom>
          <a:noFill/>
          <a:ln>
            <a:noFill/>
          </a:ln>
          <a:effectLst>
            <a:outerShdw blurRad="50800" dist="38100" dir="2700000" algn="tl" rotWithShape="0">
              <a:prstClr val="black">
                <a:alpha val="40000"/>
              </a:prstClr>
            </a:outerShdw>
          </a:effectLst>
        </p:spPr>
      </p:pic>
      <p:sp>
        <p:nvSpPr>
          <p:cNvPr id="7" name="Google Shape;215;g7341992463_0_180">
            <a:extLst>
              <a:ext uri="{FF2B5EF4-FFF2-40B4-BE49-F238E27FC236}">
                <a16:creationId xmlns:a16="http://schemas.microsoft.com/office/drawing/2014/main" id="{84EF7CCB-17A0-4A4D-A5FC-D6B51671B984}"/>
              </a:ext>
            </a:extLst>
          </p:cNvPr>
          <p:cNvSpPr txBox="1">
            <a:spLocks noGrp="1"/>
          </p:cNvSpPr>
          <p:nvPr>
            <p:ph type="body" idx="1"/>
          </p:nvPr>
        </p:nvSpPr>
        <p:spPr>
          <a:xfrm>
            <a:off x="1023730" y="530359"/>
            <a:ext cx="3323900" cy="40535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00"/>
              </a:spcBef>
              <a:spcAft>
                <a:spcPts val="0"/>
              </a:spcAft>
              <a:buClr>
                <a:srgbClr val="000000"/>
              </a:buClr>
              <a:buSzPts val="2000"/>
              <a:buFont typeface="Arial"/>
              <a:buNone/>
            </a:pPr>
            <a:r>
              <a:rPr lang="en-US" sz="2800" dirty="0"/>
              <a:t>How does your family take care of you?</a:t>
            </a:r>
            <a:endParaRPr sz="2800" b="0"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229" name="Google Shape;229;p15"/>
          <p:cNvPicPr preferRelativeResize="0">
            <a:picLocks noChangeAspect="1"/>
          </p:cNvPicPr>
          <p:nvPr/>
        </p:nvPicPr>
        <p:blipFill>
          <a:blip r:embed="rId3">
            <a:alphaModFix/>
          </a:blip>
          <a:stretch>
            <a:fillRect/>
          </a:stretch>
        </p:blipFill>
        <p:spPr>
          <a:xfrm>
            <a:off x="2093814" y="331470"/>
            <a:ext cx="4956373" cy="4480560"/>
          </a:xfrm>
          <a:prstGeom prst="rect">
            <a:avLst/>
          </a:prstGeom>
          <a:noFill/>
          <a:ln>
            <a:noFill/>
          </a:ln>
        </p:spPr>
      </p:pic>
      <p:pic>
        <p:nvPicPr>
          <p:cNvPr id="3" name="Picture 2" descr="A picture containing drawing&#10;&#10;Description automatically generated">
            <a:extLst>
              <a:ext uri="{FF2B5EF4-FFF2-40B4-BE49-F238E27FC236}">
                <a16:creationId xmlns:a16="http://schemas.microsoft.com/office/drawing/2014/main" id="{8EC48734-AE1E-4F36-9AC3-9D14F9411FFB}"/>
              </a:ext>
            </a:extLst>
          </p:cNvPr>
          <p:cNvPicPr>
            <a:picLocks noChangeAspect="1"/>
          </p:cNvPicPr>
          <p:nvPr/>
        </p:nvPicPr>
        <p:blipFill>
          <a:blip r:embed="rId4"/>
          <a:stretch>
            <a:fillRect/>
          </a:stretch>
        </p:blipFill>
        <p:spPr>
          <a:xfrm>
            <a:off x="7733475" y="244980"/>
            <a:ext cx="1097280" cy="685800"/>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341992463_0_26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235" name="Google Shape;235;g7341992463_0_267"/>
          <p:cNvPicPr preferRelativeResize="0">
            <a:picLocks noChangeAspect="1"/>
          </p:cNvPicPr>
          <p:nvPr/>
        </p:nvPicPr>
        <p:blipFill>
          <a:blip r:embed="rId3">
            <a:alphaModFix/>
          </a:blip>
          <a:stretch>
            <a:fillRect/>
          </a:stretch>
        </p:blipFill>
        <p:spPr>
          <a:xfrm>
            <a:off x="2056048" y="285750"/>
            <a:ext cx="5031905" cy="4572000"/>
          </a:xfrm>
          <a:prstGeom prst="rect">
            <a:avLst/>
          </a:prstGeom>
          <a:noFill/>
          <a:ln>
            <a:noFill/>
          </a:ln>
        </p:spPr>
      </p:pic>
      <p:pic>
        <p:nvPicPr>
          <p:cNvPr id="4" name="Picture 3" descr="A picture containing drawing&#10;&#10;Description automatically generated">
            <a:extLst>
              <a:ext uri="{FF2B5EF4-FFF2-40B4-BE49-F238E27FC236}">
                <a16:creationId xmlns:a16="http://schemas.microsoft.com/office/drawing/2014/main" id="{AF246F3B-900B-4575-B191-80B5AAE69DDD}"/>
              </a:ext>
            </a:extLst>
          </p:cNvPr>
          <p:cNvPicPr>
            <a:picLocks noChangeAspect="1"/>
          </p:cNvPicPr>
          <p:nvPr/>
        </p:nvPicPr>
        <p:blipFill>
          <a:blip r:embed="rId4"/>
          <a:stretch>
            <a:fillRect/>
          </a:stretch>
        </p:blipFill>
        <p:spPr>
          <a:xfrm>
            <a:off x="7733475" y="244980"/>
            <a:ext cx="1097280" cy="685800"/>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635238" y="530359"/>
            <a:ext cx="7897412"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000"/>
              <a:buNone/>
            </a:pPr>
            <a:r>
              <a:rPr lang="en-US"/>
              <a:t>The 4-handed Chair</a:t>
            </a:r>
            <a:endParaRPr/>
          </a:p>
        </p:txBody>
      </p:sp>
      <p:sp>
        <p:nvSpPr>
          <p:cNvPr id="241" name="Google Shape;241;p16"/>
          <p:cNvSpPr txBox="1">
            <a:spLocks noGrp="1"/>
          </p:cNvSpPr>
          <p:nvPr>
            <p:ph type="body" idx="1"/>
          </p:nvPr>
        </p:nvSpPr>
        <p:spPr>
          <a:xfrm>
            <a:off x="628648" y="1525438"/>
            <a:ext cx="4007645" cy="3107284"/>
          </a:xfrm>
          <a:prstGeom prst="rect">
            <a:avLst/>
          </a:prstGeom>
          <a:noFill/>
          <a:ln>
            <a:noFill/>
          </a:ln>
        </p:spPr>
        <p:txBody>
          <a:bodyPr spcFirstLastPara="1" wrap="square" lIns="91425" tIns="91425" rIns="91425" bIns="91425" anchor="t" anchorCtr="0">
            <a:normAutofit/>
          </a:bodyPr>
          <a:lstStyle/>
          <a:p>
            <a:pPr marL="342900" lvl="0" indent="-342900" algn="l" rtl="0">
              <a:lnSpc>
                <a:spcPct val="90000"/>
              </a:lnSpc>
              <a:spcBef>
                <a:spcPts val="600"/>
              </a:spcBef>
              <a:spcAft>
                <a:spcPts val="0"/>
              </a:spcAft>
              <a:buSzPts val="2000"/>
              <a:buChar char="▪"/>
            </a:pPr>
            <a:r>
              <a:rPr lang="en-US" b="0" dirty="0"/>
              <a:t>Grab your </a:t>
            </a:r>
            <a:r>
              <a:rPr lang="en-US" dirty="0"/>
              <a:t>left </a:t>
            </a:r>
            <a:r>
              <a:rPr lang="en-US" b="0" dirty="0"/>
              <a:t>wrist with your </a:t>
            </a:r>
            <a:r>
              <a:rPr lang="en-US" dirty="0"/>
              <a:t>right </a:t>
            </a:r>
            <a:r>
              <a:rPr lang="en-US" b="0" dirty="0"/>
              <a:t>hand.</a:t>
            </a:r>
            <a:endParaRPr b="0" dirty="0"/>
          </a:p>
          <a:p>
            <a:pPr marL="342900" lvl="0" indent="-342900" algn="l" rtl="0">
              <a:lnSpc>
                <a:spcPct val="90000"/>
              </a:lnSpc>
              <a:spcBef>
                <a:spcPts val="600"/>
              </a:spcBef>
              <a:spcAft>
                <a:spcPts val="0"/>
              </a:spcAft>
              <a:buSzPts val="2000"/>
              <a:buChar char="▪"/>
            </a:pPr>
            <a:r>
              <a:rPr lang="en-US" b="0" dirty="0"/>
              <a:t>Grab your partner’s </a:t>
            </a:r>
            <a:r>
              <a:rPr lang="en-US" dirty="0"/>
              <a:t>right</a:t>
            </a:r>
            <a:r>
              <a:rPr lang="en-US" b="0" dirty="0"/>
              <a:t> wrist with your </a:t>
            </a:r>
            <a:r>
              <a:rPr lang="en-US" dirty="0"/>
              <a:t>left</a:t>
            </a:r>
            <a:r>
              <a:rPr lang="en-US" b="0" dirty="0"/>
              <a:t> hand. </a:t>
            </a:r>
            <a:endParaRPr b="0" dirty="0"/>
          </a:p>
          <a:p>
            <a:pPr marL="342900" lvl="0" indent="-342900" algn="l" rtl="0">
              <a:lnSpc>
                <a:spcPct val="90000"/>
              </a:lnSpc>
              <a:spcBef>
                <a:spcPts val="600"/>
              </a:spcBef>
              <a:spcAft>
                <a:spcPts val="0"/>
              </a:spcAft>
              <a:buSzPts val="2000"/>
              <a:buChar char="▪"/>
            </a:pPr>
            <a:r>
              <a:rPr lang="en-US" b="0" dirty="0"/>
              <a:t>Grab the </a:t>
            </a:r>
            <a:r>
              <a:rPr lang="en-US" dirty="0"/>
              <a:t>right</a:t>
            </a:r>
            <a:r>
              <a:rPr lang="en-US" b="0" dirty="0"/>
              <a:t> wrist of your partner with your </a:t>
            </a:r>
            <a:r>
              <a:rPr lang="en-US" dirty="0"/>
              <a:t>left</a:t>
            </a:r>
            <a:r>
              <a:rPr lang="en-US" b="0" dirty="0"/>
              <a:t> hand. </a:t>
            </a:r>
            <a:br>
              <a:rPr lang="en-US" dirty="0"/>
            </a:br>
            <a:endParaRPr dirty="0"/>
          </a:p>
        </p:txBody>
      </p:sp>
      <p:sp>
        <p:nvSpPr>
          <p:cNvPr id="242" name="Google Shape;242;p1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14</a:t>
            </a:fld>
            <a:endParaRPr sz="900"/>
          </a:p>
        </p:txBody>
      </p:sp>
      <p:pic>
        <p:nvPicPr>
          <p:cNvPr id="243" name="Google Shape;243;p16" descr="Three stick figure children tumbling"/>
          <p:cNvPicPr preferRelativeResize="0">
            <a:picLocks noGrp="1" noChangeAspect="1"/>
          </p:cNvPicPr>
          <p:nvPr>
            <p:ph type="body" idx="2"/>
          </p:nvPr>
        </p:nvPicPr>
        <p:blipFill rotWithShape="1">
          <a:blip r:embed="rId3">
            <a:alphaModFix/>
          </a:blip>
          <a:srcRect/>
          <a:stretch/>
        </p:blipFill>
        <p:spPr>
          <a:xfrm>
            <a:off x="7227597" y="211804"/>
            <a:ext cx="1373778" cy="1097280"/>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5024963" y="1597938"/>
            <a:ext cx="3095625" cy="296227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Develop &amp; Discuss</a:t>
            </a:r>
            <a:endParaRPr/>
          </a:p>
        </p:txBody>
      </p:sp>
      <p:sp>
        <p:nvSpPr>
          <p:cNvPr id="250" name="Google Shape;250;p11"/>
          <p:cNvSpPr txBox="1">
            <a:spLocks noGrp="1"/>
          </p:cNvSpPr>
          <p:nvPr>
            <p:ph type="body" idx="1"/>
          </p:nvPr>
        </p:nvSpPr>
        <p:spPr>
          <a:xfrm>
            <a:off x="516834" y="1292087"/>
            <a:ext cx="4512365" cy="3578088"/>
          </a:xfrm>
          <a:prstGeom prst="rect">
            <a:avLst/>
          </a:prstGeom>
          <a:noFill/>
          <a:ln>
            <a:noFill/>
          </a:ln>
        </p:spPr>
        <p:txBody>
          <a:bodyPr spcFirstLastPara="1" wrap="square" lIns="91425" tIns="91425" rIns="91425" bIns="91425" anchor="ctr" anchorCtr="0">
            <a:normAutofit fontScale="92500" lnSpcReduction="20000"/>
          </a:bodyPr>
          <a:lstStyle/>
          <a:p>
            <a:pPr marL="342900">
              <a:spcBef>
                <a:spcPts val="600"/>
              </a:spcBef>
              <a:buClr>
                <a:schemeClr val="dk1"/>
              </a:buClr>
              <a:buSzPts val="1100"/>
              <a:buFont typeface="Arial" panose="020B0604020202020204" pitchFamily="34" charset="0"/>
              <a:buChar char="•"/>
            </a:pPr>
            <a:r>
              <a:rPr lang="en-US" sz="2600" dirty="0"/>
              <a:t>Was it easier or harder to carry someone with the help of another person? Why?</a:t>
            </a:r>
          </a:p>
          <a:p>
            <a:pPr marL="0" indent="0">
              <a:spcBef>
                <a:spcPts val="600"/>
              </a:spcBef>
              <a:buClr>
                <a:schemeClr val="dk1"/>
              </a:buClr>
              <a:buSzPts val="1100"/>
              <a:buNone/>
            </a:pPr>
            <a:endParaRPr sz="2600" dirty="0"/>
          </a:p>
          <a:p>
            <a:pPr marL="342900">
              <a:spcBef>
                <a:spcPts val="600"/>
              </a:spcBef>
              <a:buClr>
                <a:schemeClr val="dk1"/>
              </a:buClr>
              <a:buSzPts val="1100"/>
            </a:pPr>
            <a:r>
              <a:rPr lang="en-US" sz="2600" dirty="0"/>
              <a:t>Did you feel stronger with another person?</a:t>
            </a:r>
            <a:endParaRPr sz="2600" dirty="0"/>
          </a:p>
          <a:p>
            <a:pPr marL="342900">
              <a:spcBef>
                <a:spcPts val="600"/>
              </a:spcBef>
              <a:buClr>
                <a:schemeClr val="dk1"/>
              </a:buClr>
              <a:buSzPts val="1100"/>
            </a:pPr>
            <a:endParaRPr dirty="0"/>
          </a:p>
          <a:p>
            <a:pPr marL="0" indent="0">
              <a:spcBef>
                <a:spcPts val="600"/>
              </a:spcBef>
              <a:buSzPts val="2400"/>
              <a:buNone/>
            </a:pPr>
            <a:br>
              <a:rPr lang="en-US" dirty="0"/>
            </a:br>
            <a:endParaRPr dirty="0"/>
          </a:p>
        </p:txBody>
      </p:sp>
      <p:sp>
        <p:nvSpPr>
          <p:cNvPr id="251" name="Google Shape;251;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252" name="Google Shape;252;p11" descr="Stick figures of three kids running the icon for Develop and Discuss throughout the presentation"/>
          <p:cNvPicPr preferRelativeResize="0">
            <a:picLocks noGrp="1" noChangeAspect="1"/>
          </p:cNvPicPr>
          <p:nvPr>
            <p:ph type="body" idx="2"/>
          </p:nvPr>
        </p:nvPicPr>
        <p:blipFill rotWithShape="1">
          <a:blip r:embed="rId3">
            <a:alphaModFix/>
          </a:blip>
          <a:srcRect/>
          <a:stretch/>
        </p:blipFill>
        <p:spPr>
          <a:xfrm>
            <a:off x="4877962" y="1765359"/>
            <a:ext cx="3657600" cy="1989897"/>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477079" y="119270"/>
            <a:ext cx="8058484" cy="132548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Conclusion</a:t>
            </a:r>
            <a:endParaRPr dirty="0"/>
          </a:p>
        </p:txBody>
      </p:sp>
      <p:sp>
        <p:nvSpPr>
          <p:cNvPr id="284" name="Google Shape;284;p19"/>
          <p:cNvSpPr txBox="1">
            <a:spLocks noGrp="1"/>
          </p:cNvSpPr>
          <p:nvPr>
            <p:ph type="body" idx="1"/>
          </p:nvPr>
        </p:nvSpPr>
        <p:spPr>
          <a:xfrm>
            <a:off x="337930" y="1252330"/>
            <a:ext cx="4800599" cy="3380392"/>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600"/>
              </a:spcBef>
              <a:spcAft>
                <a:spcPts val="0"/>
              </a:spcAft>
              <a:buSzPts val="1800"/>
              <a:buChar char="▪"/>
            </a:pPr>
            <a:r>
              <a:rPr lang="en-US" dirty="0"/>
              <a:t>How is the four-handed chair like the family?</a:t>
            </a:r>
            <a:endParaRPr lang="en-US" sz="1000" dirty="0"/>
          </a:p>
          <a:p>
            <a:pPr marL="114300" lvl="0" indent="0" algn="l" rtl="0">
              <a:lnSpc>
                <a:spcPct val="100000"/>
              </a:lnSpc>
              <a:spcBef>
                <a:spcPts val="600"/>
              </a:spcBef>
              <a:spcAft>
                <a:spcPts val="0"/>
              </a:spcAft>
              <a:buSzPts val="1800"/>
              <a:buNone/>
            </a:pPr>
            <a:endParaRPr dirty="0"/>
          </a:p>
          <a:p>
            <a:pPr marL="457200" lvl="0" indent="-342900" algn="l" rtl="0">
              <a:lnSpc>
                <a:spcPct val="100000"/>
              </a:lnSpc>
              <a:spcBef>
                <a:spcPts val="600"/>
              </a:spcBef>
              <a:spcAft>
                <a:spcPts val="0"/>
              </a:spcAft>
              <a:buSzPts val="1800"/>
              <a:buChar char="▪"/>
            </a:pPr>
            <a:r>
              <a:rPr lang="en-US" dirty="0"/>
              <a:t>What do you think would happen if one of the chair people lost their grip?</a:t>
            </a:r>
            <a:endParaRPr dirty="0"/>
          </a:p>
        </p:txBody>
      </p:sp>
      <p:sp>
        <p:nvSpPr>
          <p:cNvPr id="285" name="Google Shape;285;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286" name="Google Shape;286;p19" descr="Four stick children holding stars"/>
          <p:cNvPicPr preferRelativeResize="0"/>
          <p:nvPr/>
        </p:nvPicPr>
        <p:blipFill rotWithShape="1">
          <a:blip r:embed="rId3">
            <a:alphaModFix/>
          </a:blip>
          <a:srcRect/>
          <a:stretch/>
        </p:blipFill>
        <p:spPr>
          <a:xfrm>
            <a:off x="4702355" y="1122948"/>
            <a:ext cx="3657600" cy="29169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243956417_0_2"/>
          <p:cNvSpPr txBox="1">
            <a:spLocks noGrp="1"/>
          </p:cNvSpPr>
          <p:nvPr>
            <p:ph type="body" idx="1"/>
          </p:nvPr>
        </p:nvSpPr>
        <p:spPr>
          <a:xfrm>
            <a:off x="733000" y="634450"/>
            <a:ext cx="4065300" cy="3964500"/>
          </a:xfrm>
          <a:prstGeom prst="rect">
            <a:avLst/>
          </a:prstGeom>
          <a:noFill/>
          <a:ln>
            <a:noFill/>
          </a:ln>
        </p:spPr>
        <p:txBody>
          <a:bodyPr spcFirstLastPara="1" wrap="square" lIns="91425" tIns="91425" rIns="91425" bIns="91425" anchor="ctr" anchorCtr="0">
            <a:noAutofit/>
          </a:bodyPr>
          <a:lstStyle/>
          <a:p>
            <a:pPr marL="457200" lvl="0" indent="-368300" algn="l" rtl="0">
              <a:lnSpc>
                <a:spcPct val="100000"/>
              </a:lnSpc>
              <a:spcBef>
                <a:spcPts val="600"/>
              </a:spcBef>
              <a:spcAft>
                <a:spcPts val="0"/>
              </a:spcAft>
              <a:buSzPts val="2200"/>
              <a:buChar char="▪"/>
            </a:pPr>
            <a:r>
              <a:rPr lang="en-US" dirty="0"/>
              <a:t>What would happen if the passenger started bouncing around or hitting the chair people?</a:t>
            </a:r>
            <a:endParaRPr dirty="0"/>
          </a:p>
          <a:p>
            <a:pPr marL="457200" lvl="0" indent="0" algn="l" rtl="0">
              <a:lnSpc>
                <a:spcPct val="100000"/>
              </a:lnSpc>
              <a:spcBef>
                <a:spcPts val="1000"/>
              </a:spcBef>
              <a:spcAft>
                <a:spcPts val="0"/>
              </a:spcAft>
              <a:buNone/>
            </a:pPr>
            <a:endParaRPr dirty="0"/>
          </a:p>
          <a:p>
            <a:pPr marL="457200" lvl="0" indent="-368300" algn="l" rtl="0">
              <a:lnSpc>
                <a:spcPct val="100000"/>
              </a:lnSpc>
              <a:spcBef>
                <a:spcPts val="1000"/>
              </a:spcBef>
              <a:spcAft>
                <a:spcPts val="1000"/>
              </a:spcAft>
              <a:buSzPts val="2200"/>
              <a:buChar char="▪"/>
            </a:pPr>
            <a:r>
              <a:rPr lang="en-US" dirty="0"/>
              <a:t>If you didn’t feel safe, who could you talk to about safety?</a:t>
            </a:r>
            <a:endParaRPr dirty="0"/>
          </a:p>
        </p:txBody>
      </p:sp>
      <p:sp>
        <p:nvSpPr>
          <p:cNvPr id="292" name="Google Shape;292;g7243956417_0_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17</a:t>
            </a:fld>
            <a:endParaRPr sz="900"/>
          </a:p>
        </p:txBody>
      </p:sp>
      <p:pic>
        <p:nvPicPr>
          <p:cNvPr id="293" name="Google Shape;293;g7243956417_0_2"/>
          <p:cNvPicPr preferRelativeResize="0"/>
          <p:nvPr/>
        </p:nvPicPr>
        <p:blipFill rotWithShape="1">
          <a:blip r:embed="rId3">
            <a:alphaModFix/>
          </a:blip>
          <a:srcRect/>
          <a:stretch/>
        </p:blipFill>
        <p:spPr>
          <a:xfrm>
            <a:off x="4798300" y="937699"/>
            <a:ext cx="3049530" cy="3358001"/>
          </a:xfrm>
          <a:prstGeom prst="rect">
            <a:avLst/>
          </a:prstGeom>
          <a:noFill/>
          <a:ln>
            <a:noFill/>
          </a:ln>
        </p:spPr>
      </p:pic>
      <p:pic>
        <p:nvPicPr>
          <p:cNvPr id="294" name="Google Shape;294;g7243956417_0_2" descr="Four stick children holding stars"/>
          <p:cNvPicPr preferRelativeResize="0">
            <a:picLocks noChangeAspect="1"/>
          </p:cNvPicPr>
          <p:nvPr/>
        </p:nvPicPr>
        <p:blipFill rotWithShape="1">
          <a:blip r:embed="rId4">
            <a:alphaModFix/>
          </a:blip>
          <a:srcRect/>
          <a:stretch/>
        </p:blipFill>
        <p:spPr>
          <a:xfrm>
            <a:off x="7758801" y="209363"/>
            <a:ext cx="1097280" cy="8752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7243956417_0_11"/>
          <p:cNvSpPr txBox="1">
            <a:spLocks noGrp="1"/>
          </p:cNvSpPr>
          <p:nvPr>
            <p:ph type="body" idx="1"/>
          </p:nvPr>
        </p:nvSpPr>
        <p:spPr>
          <a:xfrm>
            <a:off x="732997" y="855023"/>
            <a:ext cx="4009591" cy="387347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sz="2800" dirty="0"/>
              <a:t>Why do you think families are the best place to grow up? </a:t>
            </a:r>
            <a:endParaRPr sz="2800" dirty="0"/>
          </a:p>
        </p:txBody>
      </p:sp>
      <p:sp>
        <p:nvSpPr>
          <p:cNvPr id="300" name="Google Shape;300;g7243956417_0_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18</a:t>
            </a:fld>
            <a:endParaRPr sz="900"/>
          </a:p>
        </p:txBody>
      </p:sp>
      <p:pic>
        <p:nvPicPr>
          <p:cNvPr id="301" name="Google Shape;301;g7243956417_0_11"/>
          <p:cNvPicPr preferRelativeResize="0"/>
          <p:nvPr/>
        </p:nvPicPr>
        <p:blipFill rotWithShape="1">
          <a:blip r:embed="rId3">
            <a:alphaModFix/>
          </a:blip>
          <a:srcRect/>
          <a:stretch/>
        </p:blipFill>
        <p:spPr>
          <a:xfrm>
            <a:off x="4481331" y="855023"/>
            <a:ext cx="3097191" cy="3410491"/>
          </a:xfrm>
          <a:prstGeom prst="rect">
            <a:avLst/>
          </a:prstGeom>
          <a:noFill/>
          <a:ln>
            <a:noFill/>
          </a:ln>
        </p:spPr>
      </p:pic>
      <p:pic>
        <p:nvPicPr>
          <p:cNvPr id="6" name="Google Shape;294;g7243956417_0_2" descr="Four stick children holding stars">
            <a:extLst>
              <a:ext uri="{FF2B5EF4-FFF2-40B4-BE49-F238E27FC236}">
                <a16:creationId xmlns:a16="http://schemas.microsoft.com/office/drawing/2014/main" id="{6C1CC7DA-C614-4160-9FE2-9BC04CE5D70B}"/>
              </a:ext>
            </a:extLst>
          </p:cNvPr>
          <p:cNvPicPr preferRelativeResize="0">
            <a:picLocks noChangeAspect="1"/>
          </p:cNvPicPr>
          <p:nvPr/>
        </p:nvPicPr>
        <p:blipFill rotWithShape="1">
          <a:blip r:embed="rId4">
            <a:alphaModFix/>
          </a:blip>
          <a:srcRect/>
          <a:stretch/>
        </p:blipFill>
        <p:spPr>
          <a:xfrm>
            <a:off x="7758801" y="209363"/>
            <a:ext cx="1097280" cy="875225"/>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7284c222a6_0_366"/>
          <p:cNvSpPr txBox="1">
            <a:spLocks noGrp="1"/>
          </p:cNvSpPr>
          <p:nvPr>
            <p:ph type="title"/>
          </p:nvPr>
        </p:nvSpPr>
        <p:spPr>
          <a:xfrm>
            <a:off x="824948" y="119270"/>
            <a:ext cx="7710701" cy="132548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316" name="Google Shape;316;g7284c222a6_0_366"/>
          <p:cNvSpPr txBox="1">
            <a:spLocks noGrp="1"/>
          </p:cNvSpPr>
          <p:nvPr>
            <p:ph type="body" idx="1"/>
          </p:nvPr>
        </p:nvSpPr>
        <p:spPr>
          <a:xfrm>
            <a:off x="732997" y="785190"/>
            <a:ext cx="7665568" cy="3847409"/>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00"/>
              <a:buChar char="▪"/>
            </a:pPr>
            <a:r>
              <a:rPr lang="en-US" dirty="0"/>
              <a:t>The family is the basic unit of society.</a:t>
            </a:r>
          </a:p>
          <a:p>
            <a:pPr marL="342900" lvl="0" indent="-342900" algn="l" rtl="0">
              <a:spcBef>
                <a:spcPts val="600"/>
              </a:spcBef>
              <a:spcAft>
                <a:spcPts val="0"/>
              </a:spcAft>
              <a:buSzPts val="2000"/>
              <a:buChar char="▪"/>
            </a:pPr>
            <a:endParaRPr dirty="0"/>
          </a:p>
          <a:p>
            <a:pPr marL="342900" lvl="0" indent="-342900" algn="l" rtl="0">
              <a:spcBef>
                <a:spcPts val="600"/>
              </a:spcBef>
              <a:spcAft>
                <a:spcPts val="0"/>
              </a:spcAft>
              <a:buSzPts val="2000"/>
              <a:buChar char="▪"/>
            </a:pPr>
            <a:r>
              <a:rPr lang="en-US" dirty="0"/>
              <a:t>We each have the right to live with our family.</a:t>
            </a:r>
          </a:p>
          <a:p>
            <a:pPr marL="342900" lvl="0" indent="-342900" algn="l" rtl="0">
              <a:spcBef>
                <a:spcPts val="600"/>
              </a:spcBef>
              <a:spcAft>
                <a:spcPts val="0"/>
              </a:spcAft>
              <a:buSzPts val="2000"/>
              <a:buChar char="▪"/>
            </a:pPr>
            <a:endParaRPr dirty="0"/>
          </a:p>
          <a:p>
            <a:pPr marL="342900" lvl="0" indent="-342900" algn="l" rtl="0">
              <a:spcBef>
                <a:spcPts val="600"/>
              </a:spcBef>
              <a:spcAft>
                <a:spcPts val="0"/>
              </a:spcAft>
              <a:buSzPts val="2000"/>
              <a:buChar char="▪"/>
            </a:pPr>
            <a:r>
              <a:rPr lang="en-US" dirty="0"/>
              <a:t>Families usually make us stronger no matter what they look like.</a:t>
            </a:r>
            <a:endParaRPr dirty="0"/>
          </a:p>
        </p:txBody>
      </p:sp>
      <p:sp>
        <p:nvSpPr>
          <p:cNvPr id="317" name="Google Shape;317;g7284c222a6_0_36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pic>
        <p:nvPicPr>
          <p:cNvPr id="318" name="Google Shape;318;g7284c222a6_0_366" descr="Five stick figure children holding star"/>
          <p:cNvPicPr preferRelativeResize="0"/>
          <p:nvPr/>
        </p:nvPicPr>
        <p:blipFill rotWithShape="1">
          <a:blip r:embed="rId3">
            <a:alphaModFix/>
          </a:blip>
          <a:srcRect/>
          <a:stretch/>
        </p:blipFill>
        <p:spPr>
          <a:xfrm>
            <a:off x="7040349" y="355396"/>
            <a:ext cx="1587251" cy="1173297"/>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nvGraphicFramePr>
        <p:xfrm>
          <a:off x="365760" y="1371598"/>
          <a:ext cx="8412480" cy="3248892"/>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for the “My Family” Activity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Emphasize tolerance, feelings and values which make a family stronger during this activity</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for the Laundry Activity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Make sure that all of the children have a chance to be the “laundry” during the first few months of class </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Use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Challenge </a:t>
            </a:r>
            <a:endParaRPr dirty="0"/>
          </a:p>
        </p:txBody>
      </p:sp>
      <p:sp>
        <p:nvSpPr>
          <p:cNvPr id="308" name="Google Shape;308;p20"/>
          <p:cNvSpPr txBox="1">
            <a:spLocks noGrp="1"/>
          </p:cNvSpPr>
          <p:nvPr>
            <p:ph type="body" idx="1"/>
          </p:nvPr>
        </p:nvSpPr>
        <p:spPr>
          <a:xfrm>
            <a:off x="869150" y="1272775"/>
            <a:ext cx="4008900" cy="3108600"/>
          </a:xfrm>
          <a:prstGeom prst="rect">
            <a:avLst/>
          </a:prstGeom>
          <a:noFill/>
          <a:ln>
            <a:noFill/>
          </a:ln>
        </p:spPr>
        <p:txBody>
          <a:bodyPr spcFirstLastPara="1" wrap="square" lIns="91425" tIns="91425" rIns="91425" bIns="91425" anchor="t" anchorCtr="0">
            <a:normAutofit/>
          </a:bodyPr>
          <a:lstStyle/>
          <a:p>
            <a:pPr marL="457200" lvl="0" indent="-374650" algn="l" rtl="0">
              <a:lnSpc>
                <a:spcPct val="90000"/>
              </a:lnSpc>
              <a:spcBef>
                <a:spcPts val="600"/>
              </a:spcBef>
              <a:spcAft>
                <a:spcPts val="0"/>
              </a:spcAft>
              <a:buSzPts val="2300"/>
              <a:buChar char="▪"/>
            </a:pPr>
            <a:r>
              <a:rPr lang="en-US" sz="2300" dirty="0"/>
              <a:t>Show your family how to make a four-handed chair and give someone a ride.</a:t>
            </a:r>
            <a:endParaRPr sz="2300" dirty="0"/>
          </a:p>
          <a:p>
            <a:pPr marL="457200" lvl="0" indent="-374650" algn="l" rtl="0">
              <a:lnSpc>
                <a:spcPct val="90000"/>
              </a:lnSpc>
              <a:spcBef>
                <a:spcPts val="1000"/>
              </a:spcBef>
              <a:spcAft>
                <a:spcPts val="1000"/>
              </a:spcAft>
              <a:buSzPts val="2300"/>
              <a:buChar char="▪"/>
            </a:pPr>
            <a:r>
              <a:rPr lang="en-US" sz="2300" dirty="0"/>
              <a:t>Have an adult nearby to make sure no one falls or is injured when you play the game.</a:t>
            </a:r>
            <a:endParaRPr sz="2300" dirty="0"/>
          </a:p>
        </p:txBody>
      </p:sp>
      <p:pic>
        <p:nvPicPr>
          <p:cNvPr id="309" name="Google Shape;309;p20"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5008150" y="1775350"/>
            <a:ext cx="3527400" cy="2606100"/>
          </a:xfrm>
          <a:prstGeom prst="rect">
            <a:avLst/>
          </a:prstGeom>
          <a:noFill/>
          <a:ln>
            <a:noFill/>
          </a:ln>
        </p:spPr>
      </p:pic>
      <p:sp>
        <p:nvSpPr>
          <p:cNvPr id="310" name="Google Shape;310;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20</a:t>
            </a:fld>
            <a:endParaRPr sz="90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40"/>
        <p:cNvGrpSpPr/>
        <p:nvPr/>
      </p:nvGrpSpPr>
      <p:grpSpPr>
        <a:xfrm>
          <a:off x="0" y="0"/>
          <a:ext cx="0" cy="0"/>
          <a:chOff x="0" y="0"/>
          <a:chExt cx="0" cy="0"/>
        </a:xfrm>
      </p:grpSpPr>
      <p:sp>
        <p:nvSpPr>
          <p:cNvPr id="341" name="Google Shape;341;p22"/>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3418268389"/>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1114104"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512231" y="418773"/>
            <a:ext cx="347825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378017" y="1989764"/>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6"/>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84711977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1564093"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I’ll Walk with You</a:t>
            </a:r>
            <a:endParaRPr dirty="0"/>
          </a:p>
          <a:p>
            <a:pPr marL="0" lvl="0" indent="0" algn="l" rtl="0">
              <a:lnSpc>
                <a:spcPct val="100000"/>
              </a:lnSpc>
              <a:spcBef>
                <a:spcPts val="0"/>
              </a:spcBef>
              <a:spcAft>
                <a:spcPts val="0"/>
              </a:spcAft>
              <a:buSzPts val="3600"/>
              <a:buNone/>
            </a:pPr>
            <a:endParaRPr dirty="0"/>
          </a:p>
        </p:txBody>
      </p:sp>
      <p:sp>
        <p:nvSpPr>
          <p:cNvPr id="186" name="Google Shape;186;g7373cc9f06_0_609"/>
          <p:cNvSpPr txBox="1">
            <a:spLocks noGrp="1"/>
          </p:cNvSpPr>
          <p:nvPr>
            <p:ph type="body" idx="1"/>
          </p:nvPr>
        </p:nvSpPr>
        <p:spPr>
          <a:xfrm>
            <a:off x="1572407"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sz="2000" dirty="0"/>
              <a:t>If you don’t walk as most people do,</a:t>
            </a:r>
          </a:p>
          <a:p>
            <a:pPr marL="0" lvl="0" indent="0" algn="l" rtl="0">
              <a:lnSpc>
                <a:spcPct val="100000"/>
              </a:lnSpc>
              <a:spcBef>
                <a:spcPts val="600"/>
              </a:spcBef>
              <a:spcAft>
                <a:spcPts val="0"/>
              </a:spcAft>
              <a:buSzPts val="2000"/>
              <a:buNone/>
            </a:pPr>
            <a:r>
              <a:rPr lang="en-US" sz="2000" dirty="0"/>
              <a:t>Some people walk away from you, </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If you don’t talk as most people do, </a:t>
            </a:r>
          </a:p>
          <a:p>
            <a:pPr marL="0" lvl="0" indent="0" algn="l" rtl="0">
              <a:lnSpc>
                <a:spcPct val="100000"/>
              </a:lnSpc>
              <a:spcBef>
                <a:spcPts val="600"/>
              </a:spcBef>
              <a:spcAft>
                <a:spcPts val="0"/>
              </a:spcAft>
              <a:buSzPts val="2000"/>
              <a:buNone/>
            </a:pPr>
            <a:r>
              <a:rPr lang="en-US" sz="2000" dirty="0"/>
              <a:t>Some people talk and laugh at you,</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I’ll walk with you. </a:t>
            </a:r>
          </a:p>
          <a:p>
            <a:pPr marL="0" lvl="0" indent="0" algn="l" rtl="0">
              <a:lnSpc>
                <a:spcPct val="100000"/>
              </a:lnSpc>
              <a:spcBef>
                <a:spcPts val="600"/>
              </a:spcBef>
              <a:spcAft>
                <a:spcPts val="0"/>
              </a:spcAft>
              <a:buSzPts val="2000"/>
              <a:buNone/>
            </a:pPr>
            <a:r>
              <a:rPr lang="en-US" sz="2000" dirty="0"/>
              <a:t>I’ll talk with you. </a:t>
            </a:r>
          </a:p>
          <a:p>
            <a:pPr marL="0" lvl="0" indent="0" algn="l" rtl="0">
              <a:lnSpc>
                <a:spcPct val="100000"/>
              </a:lnSpc>
              <a:spcBef>
                <a:spcPts val="600"/>
              </a:spcBef>
              <a:spcAft>
                <a:spcPts val="0"/>
              </a:spcAft>
              <a:buSzPts val="2000"/>
              <a:buNone/>
            </a:pPr>
            <a:r>
              <a:rPr lang="en-US" sz="2000" dirty="0"/>
              <a:t>That’s how I’ll show my love for you</a:t>
            </a:r>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627315" y="2121406"/>
            <a:ext cx="945918" cy="1038203"/>
          </a:xfrm>
          <a:prstGeom prst="rect">
            <a:avLst/>
          </a:prstGeom>
          <a:noFill/>
          <a:ln>
            <a:noFill/>
          </a:ln>
        </p:spPr>
      </p:pic>
      <p:sp>
        <p:nvSpPr>
          <p:cNvPr id="7" name="Action Button: Sound 6">
            <a:hlinkClick r:id="rId4" highlightClick="1"/>
            <a:extLst>
              <a:ext uri="{FF2B5EF4-FFF2-40B4-BE49-F238E27FC236}">
                <a16:creationId xmlns:a16="http://schemas.microsoft.com/office/drawing/2014/main" id="{62A054F4-8C1B-42D6-9EEF-47324C2875E0}"/>
              </a:ext>
            </a:extLst>
          </p:cNvPr>
          <p:cNvSpPr/>
          <p:nvPr/>
        </p:nvSpPr>
        <p:spPr>
          <a:xfrm>
            <a:off x="7766988"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FB0F4625-0A96-42E1-BC88-0A9865D3A002}"/>
              </a:ext>
            </a:extLst>
          </p:cNvPr>
          <p:cNvPicPr>
            <a:picLocks noChangeAspect="1"/>
          </p:cNvPicPr>
          <p:nvPr/>
        </p:nvPicPr>
        <p:blipFill>
          <a:blip r:embed="rId5"/>
          <a:srcRect/>
          <a:stretch/>
        </p:blipFill>
        <p:spPr>
          <a:xfrm>
            <a:off x="7561431" y="418773"/>
            <a:ext cx="1077686" cy="1049694"/>
          </a:xfrm>
          <a:prstGeom prst="rect">
            <a:avLst/>
          </a:prstGeom>
        </p:spPr>
      </p:pic>
      <p:sp>
        <p:nvSpPr>
          <p:cNvPr id="9" name="Google Shape;184;g82d376985f_0_37">
            <a:extLst>
              <a:ext uri="{FF2B5EF4-FFF2-40B4-BE49-F238E27FC236}">
                <a16:creationId xmlns:a16="http://schemas.microsoft.com/office/drawing/2014/main" id="{2BB24650-9028-4715-89D2-E687A4B4CFF9}"/>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360466482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690081" y="418773"/>
            <a:ext cx="3122549" cy="4180187"/>
          </a:xfrm>
          <a:prstGeom prst="rect">
            <a:avLst/>
          </a:prstGeom>
          <a:noFill/>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291921836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519099" y="418773"/>
            <a:ext cx="3464513" cy="4180187"/>
          </a:xfrm>
          <a:prstGeom prst="rect">
            <a:avLst/>
          </a:prstGeom>
          <a:noFill/>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82074487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dirty="0"/>
              <a:t>Article 16</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marry and start a family. Nobody should force you to marry.  </a:t>
            </a:r>
          </a:p>
          <a:p>
            <a:pPr marL="114300" indent="0">
              <a:buNone/>
            </a:pPr>
            <a:endParaRPr lang="en-US" sz="2000" b="0" dirty="0"/>
          </a:p>
          <a:p>
            <a:pPr marL="114300" indent="0">
              <a:buNone/>
            </a:pPr>
            <a:r>
              <a:rPr lang="en-US" sz="2000" dirty="0"/>
              <a:t>The family is the fundamental unit of society, and government should protect it.</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281342"/>
            <a:ext cx="1440965" cy="1467165"/>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9</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be brought up by your parents unless it is not safe or not possible.</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1903045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3689597549"/>
              </p:ext>
            </p:extLst>
          </p:nvPr>
        </p:nvGraphicFramePr>
        <p:xfrm>
          <a:off x="365760" y="1114018"/>
          <a:ext cx="8412480" cy="36576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36576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36576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36576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36576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 Universal Declaration of Human Rights, UDHR 16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11900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 Convention on the Rights of the Child Articles 9 &amp; 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5591247"/>
                  </a:ext>
                </a:extLst>
              </a:tr>
              <a:tr h="36576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Mini-posters from previous lessons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365760">
                <a:tc>
                  <a:txBody>
                    <a:bodyPr/>
                    <a:lstStyle/>
                    <a:p>
                      <a:pPr algn="ctr"/>
                      <a:r>
                        <a:rPr lang="en-US" b="1" dirty="0">
                          <a:solidFill>
                            <a:schemeClr val="bg1"/>
                          </a:solidFill>
                          <a:effectLst>
                            <a:outerShdw blurRad="38100" dist="38100" dir="2700000" algn="tl">
                              <a:srgbClr val="000000">
                                <a:alpha val="43137"/>
                              </a:srgbClr>
                            </a:outerShdw>
                          </a:effectLst>
                        </a:rPr>
                        <a:t>9</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Paper for children to draw 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1641927"/>
                  </a:ext>
                </a:extLst>
              </a:tr>
              <a:tr h="365760">
                <a:tc>
                  <a:txBody>
                    <a:bodyPr/>
                    <a:lstStyle/>
                    <a:p>
                      <a:pPr algn="ctr"/>
                      <a:r>
                        <a:rPr lang="en-US" b="1" dirty="0">
                          <a:solidFill>
                            <a:schemeClr val="bg1"/>
                          </a:solidFill>
                          <a:effectLst>
                            <a:outerShdw blurRad="38100" dist="38100" dir="2700000" algn="tl">
                              <a:srgbClr val="000000">
                                <a:alpha val="43137"/>
                              </a:srgbClr>
                            </a:outerShdw>
                          </a:effectLst>
                        </a:rPr>
                        <a:t>10</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A Family Image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3847897"/>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20</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special protection and help if you can’t live with your parents.</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101786427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4"/>
        <p:cNvGrpSpPr/>
        <p:nvPr/>
      </p:nvGrpSpPr>
      <p:grpSpPr>
        <a:xfrm>
          <a:off x="0" y="0"/>
          <a:ext cx="0" cy="0"/>
          <a:chOff x="0" y="0"/>
          <a:chExt cx="0" cy="0"/>
        </a:xfrm>
      </p:grpSpPr>
      <p:sp>
        <p:nvSpPr>
          <p:cNvPr id="95" name="Google Shape;95;g737430feea_0_1"/>
          <p:cNvSpPr txBox="1">
            <a:spLocks noGrp="1"/>
          </p:cNvSpPr>
          <p:nvPr>
            <p:ph type="ctrTitle"/>
          </p:nvPr>
        </p:nvSpPr>
        <p:spPr>
          <a:xfrm>
            <a:off x="5677000" y="1197676"/>
            <a:ext cx="3339300" cy="2527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4800"/>
              <a:buFont typeface="Arial"/>
              <a:buNone/>
            </a:pPr>
            <a:r>
              <a:rPr lang="en-US" dirty="0">
                <a:solidFill>
                  <a:srgbClr val="FF7A2E"/>
                </a:solidFill>
              </a:rPr>
              <a:t>Love at Home</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5B</a:t>
            </a:r>
            <a:endParaRPr sz="4400" dirty="0">
              <a:solidFill>
                <a:srgbClr val="FF7A2E"/>
              </a:solidFill>
            </a:endParaRPr>
          </a:p>
        </p:txBody>
      </p:sp>
      <p:pic>
        <p:nvPicPr>
          <p:cNvPr id="96" name="Google Shape;96;g737430feea_0_1" descr="Logo for the Geneva Office for Human Rights Education (3 brown dots over a v with the letters GO-HRE on a white circle)"/>
          <p:cNvPicPr preferRelativeResize="0"/>
          <p:nvPr/>
        </p:nvPicPr>
        <p:blipFill rotWithShape="1">
          <a:blip r:embed="rId3">
            <a:alphaModFix/>
          </a:blip>
          <a:srcRect/>
          <a:stretch/>
        </p:blipFill>
        <p:spPr>
          <a:xfrm>
            <a:off x="8142067" y="69273"/>
            <a:ext cx="914400" cy="914400"/>
          </a:xfrm>
          <a:prstGeom prst="rect">
            <a:avLst/>
          </a:prstGeom>
          <a:noFill/>
          <a:ln>
            <a:noFill/>
          </a:ln>
        </p:spPr>
      </p:pic>
      <p:sp>
        <p:nvSpPr>
          <p:cNvPr id="97" name="Google Shape;97;g737430feea_0_1"/>
          <p:cNvSpPr txBox="1">
            <a:spLocks noGrp="1"/>
          </p:cNvSpPr>
          <p:nvPr>
            <p:ph type="ctrTitle"/>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dirty="0">
                <a:solidFill>
                  <a:srgbClr val="FFCC00"/>
                </a:solidFill>
              </a:rPr>
              <a:t>Geneva Office of Human Rights Education</a:t>
            </a:r>
            <a:endParaRPr sz="2400" dirty="0">
              <a:solidFill>
                <a:srgbClr val="FFCC00"/>
              </a:solidFill>
            </a:endParaRPr>
          </a:p>
        </p:txBody>
      </p:sp>
      <p:sp>
        <p:nvSpPr>
          <p:cNvPr id="98" name="Google Shape;98;g737430feea_0_1"/>
          <p:cNvSpPr txBox="1">
            <a:spLocks noGrp="1"/>
          </p:cNvSpPr>
          <p:nvPr>
            <p:ph type="ctrTitle"/>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Colega</a:t>
            </a:r>
            <a:endParaRPr sz="2400">
              <a:solidFill>
                <a:srgbClr val="FFCC00"/>
              </a:solidFill>
            </a:endParaRPr>
          </a:p>
        </p:txBody>
      </p:sp>
      <p:pic>
        <p:nvPicPr>
          <p:cNvPr id="99" name="Google Shape;99;g737430feea_0_1"/>
          <p:cNvPicPr preferRelativeResize="0"/>
          <p:nvPr/>
        </p:nvPicPr>
        <p:blipFill rotWithShape="1">
          <a:blip r:embed="rId4">
            <a:alphaModFix/>
          </a:blip>
          <a:srcRect l="4835" t="2960" r="4386" b="5138"/>
          <a:stretch/>
        </p:blipFill>
        <p:spPr>
          <a:xfrm>
            <a:off x="412173" y="1089676"/>
            <a:ext cx="4876800" cy="2743200"/>
          </a:xfrm>
          <a:custGeom>
            <a:avLst/>
            <a:gdLst>
              <a:gd name="connsiteX0" fmla="*/ 0 w 4876800"/>
              <a:gd name="connsiteY0" fmla="*/ 0 h 2743200"/>
              <a:gd name="connsiteX1" fmla="*/ 541867 w 4876800"/>
              <a:gd name="connsiteY1" fmla="*/ 0 h 2743200"/>
              <a:gd name="connsiteX2" fmla="*/ 986197 w 4876800"/>
              <a:gd name="connsiteY2" fmla="*/ 0 h 2743200"/>
              <a:gd name="connsiteX3" fmla="*/ 1381760 w 4876800"/>
              <a:gd name="connsiteY3" fmla="*/ 0 h 2743200"/>
              <a:gd name="connsiteX4" fmla="*/ 1826091 w 4876800"/>
              <a:gd name="connsiteY4" fmla="*/ 0 h 2743200"/>
              <a:gd name="connsiteX5" fmla="*/ 2367957 w 4876800"/>
              <a:gd name="connsiteY5" fmla="*/ 0 h 2743200"/>
              <a:gd name="connsiteX6" fmla="*/ 2861056 w 4876800"/>
              <a:gd name="connsiteY6" fmla="*/ 0 h 2743200"/>
              <a:gd name="connsiteX7" fmla="*/ 3451691 w 4876800"/>
              <a:gd name="connsiteY7" fmla="*/ 0 h 2743200"/>
              <a:gd name="connsiteX8" fmla="*/ 4042325 w 4876800"/>
              <a:gd name="connsiteY8" fmla="*/ 0 h 2743200"/>
              <a:gd name="connsiteX9" fmla="*/ 4876800 w 4876800"/>
              <a:gd name="connsiteY9" fmla="*/ 0 h 2743200"/>
              <a:gd name="connsiteX10" fmla="*/ 4876800 w 4876800"/>
              <a:gd name="connsiteY10" fmla="*/ 466344 h 2743200"/>
              <a:gd name="connsiteX11" fmla="*/ 4876800 w 4876800"/>
              <a:gd name="connsiteY11" fmla="*/ 1069848 h 2743200"/>
              <a:gd name="connsiteX12" fmla="*/ 4876800 w 4876800"/>
              <a:gd name="connsiteY12" fmla="*/ 1563624 h 2743200"/>
              <a:gd name="connsiteX13" fmla="*/ 4876800 w 4876800"/>
              <a:gd name="connsiteY13" fmla="*/ 2139696 h 2743200"/>
              <a:gd name="connsiteX14" fmla="*/ 4876800 w 4876800"/>
              <a:gd name="connsiteY14" fmla="*/ 2743200 h 2743200"/>
              <a:gd name="connsiteX15" fmla="*/ 4286165 w 4876800"/>
              <a:gd name="connsiteY15" fmla="*/ 2743200 h 2743200"/>
              <a:gd name="connsiteX16" fmla="*/ 3646763 w 4876800"/>
              <a:gd name="connsiteY16" fmla="*/ 2743200 h 2743200"/>
              <a:gd name="connsiteX17" fmla="*/ 3202432 w 4876800"/>
              <a:gd name="connsiteY17" fmla="*/ 2743200 h 2743200"/>
              <a:gd name="connsiteX18" fmla="*/ 2806869 w 4876800"/>
              <a:gd name="connsiteY18" fmla="*/ 2743200 h 2743200"/>
              <a:gd name="connsiteX19" fmla="*/ 2265003 w 4876800"/>
              <a:gd name="connsiteY19" fmla="*/ 2743200 h 2743200"/>
              <a:gd name="connsiteX20" fmla="*/ 1625600 w 4876800"/>
              <a:gd name="connsiteY20" fmla="*/ 2743200 h 2743200"/>
              <a:gd name="connsiteX21" fmla="*/ 1083733 w 4876800"/>
              <a:gd name="connsiteY21" fmla="*/ 2743200 h 2743200"/>
              <a:gd name="connsiteX22" fmla="*/ 493099 w 4876800"/>
              <a:gd name="connsiteY22" fmla="*/ 2743200 h 2743200"/>
              <a:gd name="connsiteX23" fmla="*/ 0 w 4876800"/>
              <a:gd name="connsiteY23" fmla="*/ 2743200 h 2743200"/>
              <a:gd name="connsiteX24" fmla="*/ 0 w 4876800"/>
              <a:gd name="connsiteY24" fmla="*/ 2276856 h 2743200"/>
              <a:gd name="connsiteX25" fmla="*/ 0 w 4876800"/>
              <a:gd name="connsiteY25" fmla="*/ 1810512 h 2743200"/>
              <a:gd name="connsiteX26" fmla="*/ 0 w 4876800"/>
              <a:gd name="connsiteY26" fmla="*/ 1316736 h 2743200"/>
              <a:gd name="connsiteX27" fmla="*/ 0 w 4876800"/>
              <a:gd name="connsiteY27" fmla="*/ 795528 h 2743200"/>
              <a:gd name="connsiteX28" fmla="*/ 0 w 4876800"/>
              <a:gd name="connsiteY28"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6800" h="2743200" extrusionOk="0">
                <a:moveTo>
                  <a:pt x="0" y="0"/>
                </a:moveTo>
                <a:cubicBezTo>
                  <a:pt x="134580" y="-63825"/>
                  <a:pt x="360787" y="13919"/>
                  <a:pt x="541867" y="0"/>
                </a:cubicBezTo>
                <a:cubicBezTo>
                  <a:pt x="722947" y="-13919"/>
                  <a:pt x="807123" y="45777"/>
                  <a:pt x="986197" y="0"/>
                </a:cubicBezTo>
                <a:cubicBezTo>
                  <a:pt x="1165271" y="-45777"/>
                  <a:pt x="1286367" y="42858"/>
                  <a:pt x="1381760" y="0"/>
                </a:cubicBezTo>
                <a:cubicBezTo>
                  <a:pt x="1477153" y="-42858"/>
                  <a:pt x="1621383" y="37764"/>
                  <a:pt x="1826091" y="0"/>
                </a:cubicBezTo>
                <a:cubicBezTo>
                  <a:pt x="2030799" y="-37764"/>
                  <a:pt x="2183096" y="59637"/>
                  <a:pt x="2367957" y="0"/>
                </a:cubicBezTo>
                <a:cubicBezTo>
                  <a:pt x="2552818" y="-59637"/>
                  <a:pt x="2724064" y="18110"/>
                  <a:pt x="2861056" y="0"/>
                </a:cubicBezTo>
                <a:cubicBezTo>
                  <a:pt x="2998048" y="-18110"/>
                  <a:pt x="3301035" y="55902"/>
                  <a:pt x="3451691" y="0"/>
                </a:cubicBezTo>
                <a:cubicBezTo>
                  <a:pt x="3602347" y="-55902"/>
                  <a:pt x="3904110" y="52705"/>
                  <a:pt x="4042325" y="0"/>
                </a:cubicBezTo>
                <a:cubicBezTo>
                  <a:pt x="4180540" y="-52705"/>
                  <a:pt x="4654061" y="9177"/>
                  <a:pt x="4876800" y="0"/>
                </a:cubicBezTo>
                <a:cubicBezTo>
                  <a:pt x="4915691" y="100002"/>
                  <a:pt x="4827961" y="340860"/>
                  <a:pt x="4876800" y="466344"/>
                </a:cubicBezTo>
                <a:cubicBezTo>
                  <a:pt x="4925639" y="591828"/>
                  <a:pt x="4814872" y="827256"/>
                  <a:pt x="4876800" y="1069848"/>
                </a:cubicBezTo>
                <a:cubicBezTo>
                  <a:pt x="4938728" y="1312440"/>
                  <a:pt x="4858417" y="1360987"/>
                  <a:pt x="4876800" y="1563624"/>
                </a:cubicBezTo>
                <a:cubicBezTo>
                  <a:pt x="4895183" y="1766261"/>
                  <a:pt x="4872760" y="2021390"/>
                  <a:pt x="4876800" y="2139696"/>
                </a:cubicBezTo>
                <a:cubicBezTo>
                  <a:pt x="4880840" y="2258002"/>
                  <a:pt x="4811050" y="2512305"/>
                  <a:pt x="4876800" y="2743200"/>
                </a:cubicBezTo>
                <a:cubicBezTo>
                  <a:pt x="4752909" y="2748489"/>
                  <a:pt x="4578002" y="2714954"/>
                  <a:pt x="4286165" y="2743200"/>
                </a:cubicBezTo>
                <a:cubicBezTo>
                  <a:pt x="3994329" y="2771446"/>
                  <a:pt x="3784607" y="2736265"/>
                  <a:pt x="3646763" y="2743200"/>
                </a:cubicBezTo>
                <a:cubicBezTo>
                  <a:pt x="3508919" y="2750135"/>
                  <a:pt x="3367913" y="2703563"/>
                  <a:pt x="3202432" y="2743200"/>
                </a:cubicBezTo>
                <a:cubicBezTo>
                  <a:pt x="3036951" y="2782837"/>
                  <a:pt x="2988366" y="2742192"/>
                  <a:pt x="2806869" y="2743200"/>
                </a:cubicBezTo>
                <a:cubicBezTo>
                  <a:pt x="2625372" y="2744208"/>
                  <a:pt x="2499172" y="2700362"/>
                  <a:pt x="2265003" y="2743200"/>
                </a:cubicBezTo>
                <a:cubicBezTo>
                  <a:pt x="2030834" y="2786038"/>
                  <a:pt x="1826764" y="2667812"/>
                  <a:pt x="1625600" y="2743200"/>
                </a:cubicBezTo>
                <a:cubicBezTo>
                  <a:pt x="1424436" y="2818588"/>
                  <a:pt x="1267645" y="2709275"/>
                  <a:pt x="1083733" y="2743200"/>
                </a:cubicBezTo>
                <a:cubicBezTo>
                  <a:pt x="899821" y="2777125"/>
                  <a:pt x="738276" y="2690426"/>
                  <a:pt x="493099" y="2743200"/>
                </a:cubicBezTo>
                <a:cubicBezTo>
                  <a:pt x="247922" y="2795974"/>
                  <a:pt x="185045" y="2725026"/>
                  <a:pt x="0" y="2743200"/>
                </a:cubicBezTo>
                <a:cubicBezTo>
                  <a:pt x="-36780" y="2545307"/>
                  <a:pt x="16262" y="2413722"/>
                  <a:pt x="0" y="2276856"/>
                </a:cubicBezTo>
                <a:cubicBezTo>
                  <a:pt x="-16262" y="2139990"/>
                  <a:pt x="51311" y="1959244"/>
                  <a:pt x="0" y="1810512"/>
                </a:cubicBezTo>
                <a:cubicBezTo>
                  <a:pt x="-51311" y="1661780"/>
                  <a:pt x="35394" y="1512071"/>
                  <a:pt x="0" y="1316736"/>
                </a:cubicBezTo>
                <a:cubicBezTo>
                  <a:pt x="-35394" y="1121401"/>
                  <a:pt x="26654" y="1053377"/>
                  <a:pt x="0" y="795528"/>
                </a:cubicBezTo>
                <a:cubicBezTo>
                  <a:pt x="-26654" y="537679"/>
                  <a:pt x="43818" y="165577"/>
                  <a:pt x="0" y="0"/>
                </a:cubicBezTo>
                <a:close/>
              </a:path>
            </a:pathLst>
          </a:custGeom>
          <a:noFill/>
          <a:ln w="28575">
            <a:solidFill>
              <a:srgbClr val="FF7A2E"/>
            </a:solidFill>
            <a:extLst>
              <a:ext uri="{C807C97D-BFC1-408E-A445-0C87EB9F89A2}">
                <ask:lineSketchStyleProps xmlns="" xmlns:ask="http://schemas.microsoft.com/office/drawing/2018/sketchyshapes" sd="2899798899">
                  <a:prstGeom prst="rect">
                    <a:avLst/>
                  </a:prstGeom>
                  <ask:type>
                    <ask:lineSketchScribble/>
                  </ask:type>
                </ask:lineSketchStyleProps>
              </a:ext>
            </a:extLst>
          </a:ln>
        </p:spPr>
      </p:pic>
    </p:spTree>
    <p:extLst>
      <p:ext uri="{BB962C8B-B14F-4D97-AF65-F5344CB8AC3E}">
        <p14:creationId xmlns:p14="http://schemas.microsoft.com/office/powerpoint/2010/main" val="338661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6"/>
        <p:cNvGrpSpPr/>
        <p:nvPr/>
      </p:nvGrpSpPr>
      <p:grpSpPr>
        <a:xfrm>
          <a:off x="0" y="0"/>
          <a:ext cx="0" cy="0"/>
          <a:chOff x="0" y="0"/>
          <a:chExt cx="0" cy="0"/>
        </a:xfrm>
      </p:grpSpPr>
      <p:pic>
        <p:nvPicPr>
          <p:cNvPr id="87" name="Google Shape;87;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88" name="Google Shape;88;p2"/>
          <p:cNvSpPr txBox="1">
            <a:spLocks noGrp="1"/>
          </p:cNvSpPr>
          <p:nvPr>
            <p:ph type="ctrTitle"/>
          </p:nvPr>
        </p:nvSpPr>
        <p:spPr>
          <a:xfrm>
            <a:off x="5956852" y="1070344"/>
            <a:ext cx="3059557" cy="304445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dirty="0">
                <a:solidFill>
                  <a:srgbClr val="FF7A2E"/>
                </a:solidFill>
              </a:rPr>
              <a:t>Love at Home</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5B</a:t>
            </a:r>
            <a:endParaRPr sz="4400" dirty="0">
              <a:solidFill>
                <a:srgbClr val="FF7A2E"/>
              </a:solidFill>
            </a:endParaRPr>
          </a:p>
        </p:txBody>
      </p:sp>
      <p:pic>
        <p:nvPicPr>
          <p:cNvPr id="89" name="Google Shape;89;p2" descr="Logo for the Geneva Office for Human Rights Education (3 brown dots over a v with the letters GO-HRE on a white circle)"/>
          <p:cNvPicPr preferRelativeResize="0"/>
          <p:nvPr/>
        </p:nvPicPr>
        <p:blipFill>
          <a:blip r:embed="rId4"/>
          <a:srcRect/>
          <a:stretch/>
        </p:blipFill>
        <p:spPr>
          <a:xfrm>
            <a:off x="8139266" y="114301"/>
            <a:ext cx="914400" cy="914400"/>
          </a:xfrm>
          <a:prstGeom prst="rect">
            <a:avLst/>
          </a:prstGeom>
          <a:noFill/>
          <a:ln>
            <a:noFill/>
          </a:ln>
        </p:spPr>
      </p:pic>
      <p:sp>
        <p:nvSpPr>
          <p:cNvPr id="5" name="Google Shape;87;g7372b59db7_0_507">
            <a:extLst>
              <a:ext uri="{FF2B5EF4-FFF2-40B4-BE49-F238E27FC236}">
                <a16:creationId xmlns:a16="http://schemas.microsoft.com/office/drawing/2014/main" id="{8BC30A44-A0E8-45C1-9D6E-1964D7CA77A3}"/>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The Right to a Family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7378b79fb9_0_369"/>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180" name="Google Shape;180;g7378b79fb9_0_369"/>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181" name="Google Shape;181;g7378b79fb9_0_36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182" name="Google Shape;182;g7378b79fb9_0_369" descr="Orange and yellow smiley sun the logo for welcome and warm up in the lessons"/>
          <p:cNvPicPr preferRelativeResize="0"/>
          <p:nvPr/>
        </p:nvPicPr>
        <p:blipFill rotWithShape="1">
          <a:blip r:embed="rId3">
            <a:alphaModFix/>
          </a:blip>
          <a:srcRect/>
          <a:stretch/>
        </p:blipFill>
        <p:spPr>
          <a:xfrm>
            <a:off x="7937525" y="195464"/>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Review</a:t>
            </a:r>
            <a:endParaRPr/>
          </a:p>
        </p:txBody>
      </p:sp>
      <p:sp>
        <p:nvSpPr>
          <p:cNvPr id="204" name="Google Shape;204;p4"/>
          <p:cNvSpPr txBox="1">
            <a:spLocks noGrp="1"/>
          </p:cNvSpPr>
          <p:nvPr>
            <p:ph type="body" idx="1"/>
          </p:nvPr>
        </p:nvSpPr>
        <p:spPr>
          <a:xfrm>
            <a:off x="877463" y="1524000"/>
            <a:ext cx="3657600" cy="3108722"/>
          </a:xfrm>
          <a:prstGeom prst="rect">
            <a:avLst/>
          </a:prstGeom>
          <a:noFill/>
          <a:ln>
            <a:noFill/>
          </a:ln>
        </p:spPr>
        <p:txBody>
          <a:bodyPr spcFirstLastPara="1" wrap="square" lIns="91425" tIns="91425" rIns="91425" bIns="91425" anchor="t" anchorCtr="0">
            <a:normAutofit/>
          </a:bodyPr>
          <a:lstStyle/>
          <a:p>
            <a:pPr indent="-457200">
              <a:spcBef>
                <a:spcPts val="600"/>
              </a:spcBef>
              <a:buSzPts val="2000"/>
            </a:pPr>
            <a:r>
              <a:rPr lang="en-US" sz="3200" b="0" dirty="0"/>
              <a:t>Laundry Game Activity</a:t>
            </a:r>
          </a:p>
          <a:p>
            <a:pPr indent="-457200">
              <a:spcBef>
                <a:spcPts val="600"/>
              </a:spcBef>
              <a:buSzPts val="2000"/>
            </a:pPr>
            <a:r>
              <a:rPr lang="en-US" sz="3200" b="0" dirty="0"/>
              <a:t>Use words of praise and encouragement.</a:t>
            </a:r>
            <a:endParaRPr sz="3600" dirty="0"/>
          </a:p>
        </p:txBody>
      </p:sp>
      <p:pic>
        <p:nvPicPr>
          <p:cNvPr id="205" name="Google Shape;205;p4" descr="Green checkmark in a box the icon used to indicate a review throughout the presentation"/>
          <p:cNvPicPr preferRelativeResize="0"/>
          <p:nvPr/>
        </p:nvPicPr>
        <p:blipFill rotWithShape="1">
          <a:blip r:embed="rId3">
            <a:alphaModFix/>
          </a:blip>
          <a:srcRect/>
          <a:stretch/>
        </p:blipFill>
        <p:spPr>
          <a:xfrm>
            <a:off x="5270008" y="1524000"/>
            <a:ext cx="2873510" cy="3108722"/>
          </a:xfrm>
          <a:prstGeom prst="rect">
            <a:avLst/>
          </a:prstGeom>
          <a:noFill/>
          <a:ln>
            <a:noFill/>
          </a:ln>
        </p:spPr>
      </p:pic>
      <p:sp>
        <p:nvSpPr>
          <p:cNvPr id="206" name="Google Shape;206;p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8</a:t>
            </a:fld>
            <a:endParaRPr sz="90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7287728712_0_0"/>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Learning Points</a:t>
            </a:r>
            <a:endParaRPr/>
          </a:p>
        </p:txBody>
      </p:sp>
      <p:sp>
        <p:nvSpPr>
          <p:cNvPr id="181" name="Google Shape;181;g7287728712_0_0"/>
          <p:cNvSpPr txBox="1">
            <a:spLocks noGrp="1"/>
          </p:cNvSpPr>
          <p:nvPr>
            <p:ph type="body" idx="1"/>
          </p:nvPr>
        </p:nvSpPr>
        <p:spPr>
          <a:xfrm>
            <a:off x="732996" y="1232452"/>
            <a:ext cx="7387273" cy="3366508"/>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00"/>
              <a:buChar char="▪"/>
            </a:pPr>
            <a:r>
              <a:rPr lang="en-US" dirty="0"/>
              <a:t>The family is the basic unit of society.</a:t>
            </a:r>
          </a:p>
          <a:p>
            <a:pPr marL="342900" lvl="0" indent="-342900" algn="l" rtl="0">
              <a:spcBef>
                <a:spcPts val="600"/>
              </a:spcBef>
              <a:spcAft>
                <a:spcPts val="0"/>
              </a:spcAft>
              <a:buSzPts val="2000"/>
              <a:buChar char="▪"/>
            </a:pPr>
            <a:endParaRPr dirty="0"/>
          </a:p>
          <a:p>
            <a:pPr marL="342900" lvl="0" indent="-342900" algn="l" rtl="0">
              <a:spcBef>
                <a:spcPts val="600"/>
              </a:spcBef>
              <a:spcAft>
                <a:spcPts val="0"/>
              </a:spcAft>
              <a:buSzPts val="2000"/>
              <a:buChar char="▪"/>
            </a:pPr>
            <a:r>
              <a:rPr lang="en-US" dirty="0"/>
              <a:t>We each have the right to live with our family.</a:t>
            </a:r>
          </a:p>
          <a:p>
            <a:pPr marL="342900" lvl="0" indent="-342900" algn="l" rtl="0">
              <a:spcBef>
                <a:spcPts val="600"/>
              </a:spcBef>
              <a:spcAft>
                <a:spcPts val="0"/>
              </a:spcAft>
              <a:buSzPts val="2000"/>
              <a:buChar char="▪"/>
            </a:pPr>
            <a:endParaRPr dirty="0"/>
          </a:p>
          <a:p>
            <a:pPr marL="342900" lvl="0" indent="-342900" algn="l" rtl="0">
              <a:spcBef>
                <a:spcPts val="600"/>
              </a:spcBef>
              <a:spcAft>
                <a:spcPts val="0"/>
              </a:spcAft>
              <a:buSzPts val="2000"/>
              <a:buChar char="▪"/>
            </a:pPr>
            <a:r>
              <a:rPr lang="en-US" dirty="0"/>
              <a:t>Families usually make us stronger no matter what they look like.</a:t>
            </a:r>
            <a:endParaRPr dirty="0"/>
          </a:p>
        </p:txBody>
      </p:sp>
      <p:sp>
        <p:nvSpPr>
          <p:cNvPr id="182" name="Google Shape;182;g7287728712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3" name="Google Shape;183;g7287728712_0_0" descr="Five stick figure children holding star"/>
          <p:cNvPicPr preferRelativeResize="0"/>
          <p:nvPr/>
        </p:nvPicPr>
        <p:blipFill rotWithShape="1">
          <a:blip r:embed="rId3">
            <a:alphaModFix/>
          </a:blip>
          <a:srcRect/>
          <a:stretch/>
        </p:blipFill>
        <p:spPr>
          <a:xfrm>
            <a:off x="7484165" y="386881"/>
            <a:ext cx="1187637" cy="94496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F608A3-FF46-4D65-A80D-20C80E35B6C7}"/>
</file>

<file path=customXml/itemProps2.xml><?xml version="1.0" encoding="utf-8"?>
<ds:datastoreItem xmlns:ds="http://schemas.openxmlformats.org/officeDocument/2006/customXml" ds:itemID="{735E4B26-C11E-4729-BEAD-1589C7459E98}"/>
</file>

<file path=customXml/itemProps3.xml><?xml version="1.0" encoding="utf-8"?>
<ds:datastoreItem xmlns:ds="http://schemas.openxmlformats.org/officeDocument/2006/customXml" ds:itemID="{A7DC6ED1-A1CC-46CD-AF4D-580EF4AFF50E}"/>
</file>

<file path=docProps/app.xml><?xml version="1.0" encoding="utf-8"?>
<Properties xmlns="http://schemas.openxmlformats.org/officeDocument/2006/extended-properties" xmlns:vt="http://schemas.openxmlformats.org/officeDocument/2006/docPropsVTypes">
  <TotalTime>222</TotalTime>
  <Words>2179</Words>
  <Application>Microsoft Macintosh PowerPoint</Application>
  <PresentationFormat>On-screen Show (16:9)</PresentationFormat>
  <Paragraphs>263</Paragraphs>
  <Slides>31</Slides>
  <Notes>30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31</vt:i4>
      </vt:variant>
    </vt:vector>
  </HeadingPairs>
  <TitlesOfParts>
    <vt:vector size="43" baseType="lpstr">
      <vt:lpstr>Arial</vt:lpstr>
      <vt:lpstr>Open Sans ExtraBold</vt:lpstr>
      <vt:lpstr>Work Sans</vt:lpstr>
      <vt:lpstr>Noto Sans Symbols</vt:lpstr>
      <vt:lpstr>Arial Narrow</vt:lpstr>
      <vt:lpstr>Jacquenetta template</vt:lpstr>
      <vt:lpstr>1_Jacquenetta template</vt:lpstr>
      <vt:lpstr>2_Jacquenetta template</vt:lpstr>
      <vt:lpstr>3_Jacquenetta template</vt:lpstr>
      <vt:lpstr>4_Jacquenetta template</vt:lpstr>
      <vt:lpstr>5_Jacquenetta template</vt:lpstr>
      <vt:lpstr>6_Jacquenetta template</vt:lpstr>
      <vt:lpstr>PowerPoint Presentation</vt:lpstr>
      <vt:lpstr>PowerPoint Presentation</vt:lpstr>
      <vt:lpstr>PowerPoint Presentation</vt:lpstr>
      <vt:lpstr>Love at Home 1 Lesson 5B</vt:lpstr>
      <vt:lpstr>Welcome and Warm Up</vt:lpstr>
      <vt:lpstr>PowerPoint Presentation</vt:lpstr>
      <vt:lpstr>Here We Are Together </vt:lpstr>
      <vt:lpstr>Review</vt:lpstr>
      <vt:lpstr>Learning Points</vt:lpstr>
      <vt:lpstr>Universal Declaration on Human Rights Article 16</vt:lpstr>
      <vt:lpstr>Johnny’s Family</vt:lpstr>
      <vt:lpstr>PowerPoint Presentation</vt:lpstr>
      <vt:lpstr>PowerPoint Presentation</vt:lpstr>
      <vt:lpstr>The 4-handed Chair</vt:lpstr>
      <vt:lpstr>Develop &amp; Discuss</vt:lpstr>
      <vt:lpstr>Conclusion</vt:lpstr>
      <vt:lpstr>PowerPoint Presentation</vt:lpstr>
      <vt:lpstr>PowerPoint Presentation</vt:lpstr>
      <vt:lpstr>Learning Points</vt:lpstr>
      <vt:lpstr>Challenge </vt:lpstr>
      <vt:lpstr>PowerPoint Presentation</vt:lpstr>
      <vt:lpstr>References</vt:lpstr>
      <vt:lpstr>Resources</vt:lpstr>
      <vt:lpstr>PowerPoint Presentation</vt:lpstr>
      <vt:lpstr>I’ll Walk with You </vt:lpstr>
      <vt:lpstr>PowerPoint Presentation</vt:lpstr>
      <vt:lpstr>PowerPoint Presentation</vt:lpstr>
      <vt:lpstr>Universal Declaration on Human Rights Article 16</vt:lpstr>
      <vt:lpstr>Convention on the Rights of the Child Article 9</vt:lpstr>
      <vt:lpstr>Convention on the Rights of the Child Article 20</vt:lpstr>
      <vt:lpstr>Love at Home 1 Lesson 5B</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at Home 1 Lesson 5B</dc:title>
  <dc:creator>Randall Haws</dc:creator>
  <cp:lastModifiedBy>Cynthia Neider</cp:lastModifiedBy>
  <cp:revision>10</cp:revision>
  <dcterms:created xsi:type="dcterms:W3CDTF">2020-03-25T22:36:01Z</dcterms:created>
  <dcterms:modified xsi:type="dcterms:W3CDTF">2020-06-11T04:17:02Z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