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38.xml" ContentType="application/vnd.openxmlformats-officedocument.presentationml.slide+xml"/>
  <Override PartName="/ppt/presentation.xml" ContentType="application/vnd.openxmlformats-officedocument.presentationml.presentation.main+xml"/>
  <Override PartName="/ppt/slides/slide3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notesSlides/notesSlide37.xml" ContentType="application/vnd.openxmlformats-officedocument.presentationml.notes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4.xml" ContentType="application/vnd.openxmlformats-officedocument.presentationml.slideLayout+xml"/>
  <Override PartName="/ppt/notesSlides/notesSlide4.xml" ContentType="application/vnd.openxmlformats-officedocument.presentationml.notesSlide+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notesSlides/notesSlide35.xml" ContentType="application/vnd.openxmlformats-officedocument.presentationml.notesSlide+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23.xml" ContentType="application/vnd.openxmlformats-officedocument.presentationml.slideLayout+xml"/>
  <Override PartName="/ppt/notesSlides/notesSlide5.xml" ContentType="application/vnd.openxmlformats-officedocument.presentationml.notes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0.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9.xml" ContentType="application/vnd.openxmlformats-officedocument.presentationml.notesSlide+xml"/>
  <Override PartName="/ppt/slideLayouts/slideLayout20.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1.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37.xml" ContentType="application/vnd.openxmlformats-officedocument.presentationml.slideLayout+xml"/>
  <Override PartName="/ppt/slideLayouts/slideLayout28.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3.xml" ContentType="application/vnd.openxmlformats-officedocument.presentationml.slideLayout+xml"/>
  <Override PartName="/ppt/notesSlides/notesSlide25.xml" ContentType="application/vnd.openxmlformats-officedocument.presentationml.notesSlide+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Layouts/slideLayout6.xml" ContentType="application/vnd.openxmlformats-officedocument.presentationml.slideLayout+xml"/>
  <Override PartName="/ppt/notesSlides/notesSlide27.xml" ContentType="application/vnd.openxmlformats-officedocument.presentationml.notesSlide+xml"/>
  <Override PartName="/ppt/slideLayouts/slideLayout2.xml" ContentType="application/vnd.openxmlformats-officedocument.presentationml.slideLayout+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65" r:id="rId2"/>
    <p:sldMasterId id="2147483680" r:id="rId3"/>
    <p:sldMasterId id="2147483711" r:id="rId4"/>
    <p:sldMasterId id="2147483722" r:id="rId5"/>
  </p:sldMasterIdLst>
  <p:notesMasterIdLst>
    <p:notesMasterId r:id="rId44"/>
  </p:notesMasterIdLst>
  <p:sldIdLst>
    <p:sldId id="307" r:id="rId6"/>
    <p:sldId id="349" r:id="rId7"/>
    <p:sldId id="350" r:id="rId8"/>
    <p:sldId id="292" r:id="rId9"/>
    <p:sldId id="260" r:id="rId10"/>
    <p:sldId id="331" r:id="rId11"/>
    <p:sldId id="332" r:id="rId12"/>
    <p:sldId id="333" r:id="rId13"/>
    <p:sldId id="264" r:id="rId14"/>
    <p:sldId id="257" r:id="rId15"/>
    <p:sldId id="265" r:id="rId16"/>
    <p:sldId id="338"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6" r:id="rId35"/>
    <p:sldId id="322" r:id="rId36"/>
    <p:sldId id="323" r:id="rId37"/>
    <p:sldId id="335" r:id="rId38"/>
    <p:sldId id="340" r:id="rId39"/>
    <p:sldId id="336" r:id="rId40"/>
    <p:sldId id="325" r:id="rId41"/>
    <p:sldId id="328" r:id="rId42"/>
    <p:sldId id="308" r:id="rId43"/>
  </p:sldIdLst>
  <p:sldSz cx="9144000" cy="5143500" type="screen16x9"/>
  <p:notesSz cx="6858000" cy="9144000"/>
  <p:embeddedFontLst>
    <p:embeddedFont>
      <p:font typeface="Arial Narrow" panose="020B0604020202020204" pitchFamily="34" charset="0"/>
      <p:regular r:id="rId45"/>
      <p:bold r:id="rId46"/>
      <p:italic r:id="rId47"/>
      <p:boldItalic r:id="rId48"/>
    </p:embeddedFont>
    <p:embeddedFont>
      <p:font typeface="Work Sans" pitchFamily="2" charset="77"/>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5" roundtripDataSignature="AMtx7mhw9I/pYWXfBei8mIbQncjZ14Fa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1"/>
    <p:restoredTop sz="95084" autoAdjust="0"/>
  </p:normalViewPr>
  <p:slideViewPr>
    <p:cSldViewPr snapToGrid="0">
      <p:cViewPr varScale="1">
        <p:scale>
          <a:sx n="139" d="100"/>
          <a:sy n="139" d="100"/>
        </p:scale>
        <p:origin x="4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customschemas.google.com/relationships/presentationmetadata" Target="meta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8"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20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Possible Detailed Instructions: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Ask three children to work together to represent the word strips. Have these children put the word strips in order by standing in the order they think the words go.</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Explain to the three: You have the words for Article 6 of the Universal Declaration of Human Rights. I want you to try to put these in the right order and then turn around and show everyone. When they turn around, stand behind them and say to the class: Hold up your thumb if you agree with me.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 Then hold your hand above the head of the child with the first word strip and say to the class: Do you agree that this one is right?</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 If most of the children hold up their thumbs, move to the next child, and hold your hand above his or her head and say: Do you agree that this one is right?</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 Do the same for the third child.</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 If they are all in the right order, congratulate and thank them and let them sit down</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 If they are not right, ask the class to help them put the words in the right order.</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When the words are properly arranged, say: Let’s say it together one last time. You have a right / to be accepted everywhere / as a person before the law.</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Thank the children and have them sit down.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dirty="0">
                <a:solidFill>
                  <a:schemeClr val="dk1"/>
                </a:solidFill>
              </a:rPr>
              <a:t>Ask three children to come up and stand with their backs to the other children.</a:t>
            </a:r>
          </a:p>
          <a:p>
            <a:pPr marL="0" lvl="0" indent="0" algn="l" rtl="0">
              <a:lnSpc>
                <a:spcPct val="115000"/>
              </a:lnSpc>
              <a:spcBef>
                <a:spcPts val="0"/>
              </a:spcBef>
              <a:spcAft>
                <a:spcPts val="0"/>
              </a:spcAft>
              <a:buSzPts val="1100"/>
              <a:buNone/>
            </a:pPr>
            <a:r>
              <a:rPr lang="en-US" dirty="0">
                <a:solidFill>
                  <a:schemeClr val="dk1"/>
                </a:solidFill>
              </a:rPr>
              <a:t>Give each child one of the word strips for UDHR Article 6, out of order. (You have a right / to be accepted everywhere / as a person before the law.)</a:t>
            </a:r>
          </a:p>
          <a:p>
            <a:pPr marL="0" lvl="0" indent="0" algn="l" rtl="0">
              <a:lnSpc>
                <a:spcPct val="115000"/>
              </a:lnSpc>
              <a:spcBef>
                <a:spcPts val="0"/>
              </a:spcBef>
              <a:spcAft>
                <a:spcPts val="0"/>
              </a:spcAft>
              <a:buSzPts val="1100"/>
              <a:buNone/>
            </a:pPr>
            <a:endParaRPr lang="en-US" dirty="0">
              <a:solidFill>
                <a:schemeClr val="dk1"/>
              </a:solidFill>
            </a:endParaRPr>
          </a:p>
          <a:p>
            <a:pPr marL="0" lvl="0" indent="0" algn="l" rtl="0">
              <a:lnSpc>
                <a:spcPct val="115000"/>
              </a:lnSpc>
              <a:spcBef>
                <a:spcPts val="0"/>
              </a:spcBef>
              <a:spcAft>
                <a:spcPts val="0"/>
              </a:spcAft>
              <a:buSzPts val="1100"/>
              <a:buNone/>
            </a:pPr>
            <a:r>
              <a:rPr lang="en-US" dirty="0">
                <a:solidFill>
                  <a:schemeClr val="dk1"/>
                </a:solidFill>
              </a:rPr>
              <a:t>Explain to the three: You have the words for Article 6 of the Universal Declaration of Human Rights. I want you to try to put these in the right order and then turn around and show everyone. When they turn around, stand behind them and say to the class: Hold up your thumb if you agree with me.</a:t>
            </a:r>
          </a:p>
          <a:p>
            <a:pPr marL="0" lvl="0" indent="0" algn="l" rtl="0">
              <a:lnSpc>
                <a:spcPct val="115000"/>
              </a:lnSpc>
              <a:spcBef>
                <a:spcPts val="0"/>
              </a:spcBef>
              <a:spcAft>
                <a:spcPts val="0"/>
              </a:spcAft>
              <a:buSzPts val="1100"/>
              <a:buNone/>
            </a:pPr>
            <a:endParaRPr lang="en-US" dirty="0">
              <a:solidFill>
                <a:schemeClr val="dk1"/>
              </a:solidFill>
            </a:endParaRPr>
          </a:p>
          <a:p>
            <a:pPr marL="0" lvl="0" indent="0" algn="l" rtl="0">
              <a:lnSpc>
                <a:spcPct val="115000"/>
              </a:lnSpc>
              <a:spcBef>
                <a:spcPts val="0"/>
              </a:spcBef>
              <a:spcAft>
                <a:spcPts val="0"/>
              </a:spcAft>
              <a:buSzPts val="1100"/>
              <a:buNone/>
            </a:pPr>
            <a:r>
              <a:rPr lang="en-US" dirty="0">
                <a:solidFill>
                  <a:schemeClr val="dk1"/>
                </a:solidFill>
              </a:rPr>
              <a:t>• Then hold your hand above the head of the child with the first word strip and say to the class: Do you agree that this one is right?</a:t>
            </a:r>
          </a:p>
          <a:p>
            <a:pPr marL="0" lvl="0" indent="0" algn="l" rtl="0">
              <a:lnSpc>
                <a:spcPct val="115000"/>
              </a:lnSpc>
              <a:spcBef>
                <a:spcPts val="0"/>
              </a:spcBef>
              <a:spcAft>
                <a:spcPts val="0"/>
              </a:spcAft>
              <a:buSzPts val="1100"/>
              <a:buNone/>
            </a:pPr>
            <a:r>
              <a:rPr lang="en-US" dirty="0">
                <a:solidFill>
                  <a:schemeClr val="dk1"/>
                </a:solidFill>
              </a:rPr>
              <a:t>• If most of the children hold up their thumbs, move to the next child, and hold your hand above his or her head and say: Do you agree that this one is right?</a:t>
            </a:r>
          </a:p>
          <a:p>
            <a:pPr marL="0" lvl="0" indent="0" algn="l" rtl="0">
              <a:lnSpc>
                <a:spcPct val="115000"/>
              </a:lnSpc>
              <a:spcBef>
                <a:spcPts val="0"/>
              </a:spcBef>
              <a:spcAft>
                <a:spcPts val="0"/>
              </a:spcAft>
              <a:buSzPts val="1100"/>
              <a:buNone/>
            </a:pPr>
            <a:r>
              <a:rPr lang="en-US" dirty="0">
                <a:solidFill>
                  <a:schemeClr val="dk1"/>
                </a:solidFill>
              </a:rPr>
              <a:t>• Do the same for the third child.</a:t>
            </a:r>
          </a:p>
          <a:p>
            <a:pPr marL="0" lvl="0" indent="0" algn="l" rtl="0">
              <a:lnSpc>
                <a:spcPct val="115000"/>
              </a:lnSpc>
              <a:spcBef>
                <a:spcPts val="0"/>
              </a:spcBef>
              <a:spcAft>
                <a:spcPts val="0"/>
              </a:spcAft>
              <a:buSzPts val="1100"/>
              <a:buNone/>
            </a:pPr>
            <a:r>
              <a:rPr lang="en-US" dirty="0">
                <a:solidFill>
                  <a:schemeClr val="dk1"/>
                </a:solidFill>
              </a:rPr>
              <a:t>• If they are all in the right order, congratulate and thank them and let them sit down</a:t>
            </a:r>
          </a:p>
          <a:p>
            <a:pPr marL="0" lvl="0" indent="0" algn="l" rtl="0">
              <a:lnSpc>
                <a:spcPct val="115000"/>
              </a:lnSpc>
              <a:spcBef>
                <a:spcPts val="0"/>
              </a:spcBef>
              <a:spcAft>
                <a:spcPts val="0"/>
              </a:spcAft>
              <a:buSzPts val="1100"/>
              <a:buNone/>
            </a:pPr>
            <a:r>
              <a:rPr lang="en-US" dirty="0">
                <a:solidFill>
                  <a:schemeClr val="dk1"/>
                </a:solidFill>
              </a:rPr>
              <a:t>• If they are not right, ask the class to help them put the words in the right order.</a:t>
            </a:r>
          </a:p>
          <a:p>
            <a:pPr marL="0" lvl="0" indent="0" algn="l" rtl="0">
              <a:lnSpc>
                <a:spcPct val="115000"/>
              </a:lnSpc>
              <a:spcBef>
                <a:spcPts val="0"/>
              </a:spcBef>
              <a:spcAft>
                <a:spcPts val="0"/>
              </a:spcAft>
              <a:buSzPts val="1100"/>
              <a:buNone/>
            </a:pPr>
            <a:endParaRPr lang="en-US" dirty="0">
              <a:solidFill>
                <a:schemeClr val="dk1"/>
              </a:solidFill>
            </a:endParaRPr>
          </a:p>
          <a:p>
            <a:pPr marL="0" lvl="0" indent="0" algn="l" rtl="0">
              <a:lnSpc>
                <a:spcPct val="115000"/>
              </a:lnSpc>
              <a:spcBef>
                <a:spcPts val="0"/>
              </a:spcBef>
              <a:spcAft>
                <a:spcPts val="0"/>
              </a:spcAft>
              <a:buSzPts val="1100"/>
              <a:buNone/>
            </a:pPr>
            <a:r>
              <a:rPr lang="en-US" dirty="0">
                <a:solidFill>
                  <a:schemeClr val="dk1"/>
                </a:solidFill>
              </a:rPr>
              <a:t>When the words are properly arranged, say: Let’s say it together one last time. You have a right / to be accepted everywhere / as a person before the law.</a:t>
            </a:r>
          </a:p>
          <a:p>
            <a:pPr marL="0" lvl="0" indent="0" algn="l" rtl="0">
              <a:lnSpc>
                <a:spcPct val="115000"/>
              </a:lnSpc>
              <a:spcBef>
                <a:spcPts val="0"/>
              </a:spcBef>
              <a:spcAft>
                <a:spcPts val="0"/>
              </a:spcAft>
              <a:buSzPts val="1100"/>
              <a:buNone/>
            </a:pPr>
            <a:r>
              <a:rPr lang="en-US" dirty="0">
                <a:solidFill>
                  <a:schemeClr val="dk1"/>
                </a:solidFill>
              </a:rPr>
              <a:t>Thank the children and have them sit down.</a:t>
            </a:r>
          </a:p>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Say: We have many rights that allow us to do many different things. Today we’re going to talk about another one, but first we’re going to be detectives.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We need to use our brains and our eyes and our ears. We need to use our mouths, too, but only when we’re holding the Talking Stick.</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I have a photograph I want to show you. Show the picture of the boy in the brickyard, covered with another sheet of paper that has a hole cut or torn out of it so that the children can see only the boy’s head.</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Ask: What do you see? (A boy’s head.)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Rip off the bottom right corner, about 3-4 inches up, to show the bricks.</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Ask: What do you see now? (Bricks.)</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 Does it change your opinion of what it’s about? (Allow the children to answer.)</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Rip off the top left corner, showing the women and some bricks.</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Ask: What are your eyes telling you now – what do you think this photograph is telling us? (Accept all answers as the children pass the Talking Stick to each other.)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Remove the rest of the paper.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Say: This photographer is trying to tell us a story about children who have to do dangerous and difficult work.</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3311dfde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83311dfd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2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3311dfde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3311dfde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3311dfde2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3311dfde2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Some work is good for children. It helps them learn how to care for themselves. It also helps their families when their children help with chores at home and in the fields.</a:t>
            </a:r>
            <a:endParaRPr/>
          </a:p>
          <a:p>
            <a:pPr marL="0" lvl="0" indent="0" algn="l" rtl="0">
              <a:lnSpc>
                <a:spcPct val="100000"/>
              </a:lnSpc>
              <a:spcBef>
                <a:spcPts val="0"/>
              </a:spcBef>
              <a:spcAft>
                <a:spcPts val="0"/>
              </a:spcAft>
              <a:buSzPts val="1400"/>
              <a:buNone/>
            </a:pPr>
            <a:r>
              <a:rPr lang="en-US"/>
              <a:t>ASK: What chores or work do you do at home to help your family? (Accept all answers.)</a:t>
            </a:r>
            <a:endParaRPr/>
          </a:p>
          <a:p>
            <a:pPr marL="0" lvl="0" indent="0" algn="l" rtl="0">
              <a:lnSpc>
                <a:spcPct val="100000"/>
              </a:lnSpc>
              <a:spcBef>
                <a:spcPts val="0"/>
              </a:spcBef>
              <a:spcAft>
                <a:spcPts val="0"/>
              </a:spcAft>
              <a:buSzPts val="1400"/>
              <a:buNone/>
            </a:pPr>
            <a:r>
              <a:rPr lang="en-US"/>
              <a:t>SAY: That’s good. It’s good to learn how to take care of yourselves and help others.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solidFill>
                  <a:schemeClr val="dk1"/>
                </a:solidFill>
              </a:rPr>
              <a:t>SAY: That’s good. It’s good to learn how to take care of yourselves and help others. But sometimes hard work harms children, especially if they can’t go to school or rest or play. That is what we call “child labor”and it is not a good thing.</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Let’s all say that together: CHILD LABOR.</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LEARNING POINTS 1. You have a right NOT to work if the working hours interfere with your school and study times. 2. You have a right NOT to work if that work is dangerous or harmful to your health.</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ASK: What have we learned about today? (Accept all answers.)</a:t>
            </a:r>
            <a:endParaRPr/>
          </a:p>
          <a:p>
            <a:pPr marL="0" lvl="0" indent="0" algn="l" rtl="0">
              <a:lnSpc>
                <a:spcPct val="100000"/>
              </a:lnSpc>
              <a:spcBef>
                <a:spcPts val="0"/>
              </a:spcBef>
              <a:spcAft>
                <a:spcPts val="0"/>
              </a:spcAft>
              <a:buSzPts val="1400"/>
              <a:buNone/>
            </a:pPr>
            <a:r>
              <a:rPr lang="en-US"/>
              <a:t>SAY: You’ve learned about using detective skills when you look at photographs to see what’s happening and what story the photographer is trying to tell and how it makes you feel. You can share these skills with your family and friends. It makes pictures more interesting.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You’ve also learned about child labor today, and that it’s bad because it keeps you from going to school or having time to rest or play. Next time I’m going to tell you the story of Rupinder and what happened to him because of child labor. I can hardly wait to see you again. Have a wonderful week!</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03" name="Google Shape;40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32780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11955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70585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84324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86298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3637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8744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WELCOME and WARMUP</a:t>
            </a:r>
            <a:r>
              <a:rPr lang="en-US">
                <a:solidFill>
                  <a:schemeClr val="dk1"/>
                </a:solidFill>
              </a:rPr>
              <a:t>(5 minutes)						 				</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Greet each child enthusiastically upon arrival, and show her or him where to sit.						Briefly introduce yourself and tell the children how happy and excited you are to be starting this course about human rights.</a:t>
            </a:r>
            <a:br>
              <a:rPr lang="en-US">
                <a:solidFill>
                  <a:schemeClr val="dk1"/>
                </a:solidFill>
              </a:rPr>
            </a:br>
            <a:r>
              <a:rPr lang="en-US">
                <a:solidFill>
                  <a:schemeClr val="dk1"/>
                </a:solidFill>
              </a:rPr>
              <a:t>Explain that you love human rights and </a:t>
            </a:r>
            <a:r>
              <a:rPr lang="en-US" b="1">
                <a:solidFill>
                  <a:schemeClr val="dk1"/>
                </a:solidFill>
              </a:rPr>
              <a:t>that they will, too. </a:t>
            </a:r>
            <a:br>
              <a:rPr lang="en-US" b="1">
                <a:solidFill>
                  <a:schemeClr val="dk1"/>
                </a:solidFill>
              </a:rPr>
            </a:b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To hear the melody:</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i="1" dirty="0">
                <a:solidFill>
                  <a:schemeClr val="dk1"/>
                </a:solidFill>
              </a:rPr>
              <a:t>To hear the melody: </a:t>
            </a:r>
            <a:r>
              <a:rPr lang="en-US" u="sng" dirty="0">
                <a:solidFill>
                  <a:schemeClr val="hlink"/>
                </a:solidFill>
                <a:hlinkClick r:id="rId3"/>
              </a:rPr>
              <a:t>https://www.youtube.com/watch?v=XR9d7TsgQN8&amp;list=PL1p11lCKMm7vUpyDMd39yUSVUUwUJ-Wa5&amp;index=1</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with enthusiasm and delight.</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the verse at least two or three times in a row so that you can name a few different children during each class.</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p>
          <a:p>
            <a:pPr marL="0" lvl="0" indent="0" algn="l" rtl="0">
              <a:spcBef>
                <a:spcPts val="0"/>
              </a:spcBef>
              <a:spcAft>
                <a:spcPts val="0"/>
              </a:spcAft>
              <a:buNone/>
            </a:pPr>
            <a:endParaRPr lang="en-US" dirty="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US" dirty="0">
                <a:solidFill>
                  <a:schemeClr val="dk1"/>
                </a:solidFill>
                <a:latin typeface="Arial Narrow"/>
                <a:ea typeface="Arial Narrow"/>
                <a:cs typeface="Arial Narrow"/>
                <a:sym typeface="Arial Narrow"/>
              </a:rPr>
              <a:t>Alternate phrases: Here we go a-walking, Here we are a-singing, Here we go a-marching, Here we are a-clapping…etc. Improvise actions as suggested by the words.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The list above is only a few of the possibilities.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Consider other phrases that might fit the music and the occasion.</a:t>
            </a:r>
            <a:endParaRPr lang="en-US" i="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a:solidFill>
                  <a:schemeClr val="dk1"/>
                </a:solidFill>
              </a:rPr>
              <a:t>(Allow children time to answer.)</a:t>
            </a:r>
            <a:endParaRPr>
              <a:solidFill>
                <a:schemeClr val="dk1"/>
              </a:solidFill>
            </a:endParaRPr>
          </a:p>
          <a:p>
            <a:pPr marL="0" lvl="0" indent="0" algn="l" rtl="0">
              <a:lnSpc>
                <a:spcPct val="115000"/>
              </a:lnSpc>
              <a:spcBef>
                <a:spcPts val="0"/>
              </a:spcBef>
              <a:spcAft>
                <a:spcPts val="0"/>
              </a:spcAft>
              <a:buSzPts val="1400"/>
              <a:buNone/>
            </a:pPr>
            <a:r>
              <a:rPr lang="en-US">
                <a:solidFill>
                  <a:schemeClr val="dk1"/>
                </a:solidFill>
              </a:rPr>
              <a:t>(Take all answers. Congratulate anyone who remembers that “A person’s a person, no matter how small.”)</a:t>
            </a:r>
            <a:endParaRPr>
              <a:solidFill>
                <a:schemeClr val="dk1"/>
              </a:solidFill>
            </a:endParaRPr>
          </a:p>
          <a:p>
            <a:pPr marL="0" lvl="0" indent="0" algn="l" rtl="0">
              <a:lnSpc>
                <a:spcPct val="115000"/>
              </a:lnSpc>
              <a:spcBef>
                <a:spcPts val="0"/>
              </a:spcBef>
              <a:spcAft>
                <a:spcPts val="0"/>
              </a:spcAft>
              <a:buSzPts val="1400"/>
              <a:buNone/>
            </a:pPr>
            <a:r>
              <a:rPr lang="en-US">
                <a:solidFill>
                  <a:schemeClr val="dk1"/>
                </a:solidFill>
              </a:rPr>
              <a:t>Say: Very good! It’s great that you remember so much!</a:t>
            </a:r>
            <a:endParaRPr>
              <a:solidFill>
                <a:schemeClr val="dk1"/>
              </a:solidFill>
            </a:endParaRPr>
          </a:p>
          <a:p>
            <a:pPr marL="0" lvl="0" indent="0" algn="l" rtl="0">
              <a:lnSpc>
                <a:spcPct val="115000"/>
              </a:lnSpc>
              <a:spcBef>
                <a:spcPts val="0"/>
              </a:spcBef>
              <a:spcAft>
                <a:spcPts val="0"/>
              </a:spcAft>
              <a:buSzPts val="1400"/>
              <a:buNone/>
            </a:pPr>
            <a:r>
              <a:rPr lang="en-US">
                <a:solidFill>
                  <a:schemeClr val="dk1"/>
                </a:solidFill>
              </a:rPr>
              <a:t>FACILITATOR TIP: If they can’t remember, give them a prompt such as the beginning of the phrase, “A person’s a person . . .” – slowly so they can join as they remember the rest.</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LEARNING POINTS 1. You have a right NOT to work if the working hours interfere with your school and study times. 2. You have a right NOT to work if that work is dangerous or harmful to your health.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
        <p:cNvGrpSpPr/>
        <p:nvPr/>
      </p:nvGrpSpPr>
      <p:grpSpPr>
        <a:xfrm>
          <a:off x="0" y="0"/>
          <a:ext cx="0" cy="0"/>
          <a:chOff x="0" y="0"/>
          <a:chExt cx="0" cy="0"/>
        </a:xfrm>
      </p:grpSpPr>
      <p:sp>
        <p:nvSpPr>
          <p:cNvPr id="12" name="Google Shape;12;p39"/>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9"/>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 name="Google Shape;14;p39"/>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3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51"/>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1"/>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51"/>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51"/>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51"/>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52"/>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2"/>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52"/>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52"/>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52"/>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5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603217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4057278"/>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47371334"/>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2"/>
        <p:cNvGrpSpPr/>
        <p:nvPr/>
      </p:nvGrpSpPr>
      <p:grpSpPr>
        <a:xfrm>
          <a:off x="0" y="0"/>
          <a:ext cx="0" cy="0"/>
          <a:chOff x="0" y="0"/>
          <a:chExt cx="0" cy="0"/>
        </a:xfrm>
      </p:grpSpPr>
      <p:sp>
        <p:nvSpPr>
          <p:cNvPr id="23" name="Google Shape;23;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99713554"/>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20511513"/>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35"/>
        <p:cNvGrpSpPr/>
        <p:nvPr/>
      </p:nvGrpSpPr>
      <p:grpSpPr>
        <a:xfrm>
          <a:off x="0" y="0"/>
          <a:ext cx="0" cy="0"/>
          <a:chOff x="0" y="0"/>
          <a:chExt cx="0" cy="0"/>
        </a:xfrm>
      </p:grpSpPr>
      <p:sp>
        <p:nvSpPr>
          <p:cNvPr id="36" name="Google Shape;36;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6345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40872261"/>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sp>
        <p:nvSpPr>
          <p:cNvPr id="43" name="Google Shape;43;p37"/>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44" name="Google Shape;44;p37"/>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7"/>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46" name="Google Shape;46;p37"/>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9635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
        <p:cNvGrpSpPr/>
        <p:nvPr/>
      </p:nvGrpSpPr>
      <p:grpSpPr>
        <a:xfrm>
          <a:off x="0" y="0"/>
          <a:ext cx="0" cy="0"/>
          <a:chOff x="0" y="0"/>
          <a:chExt cx="0" cy="0"/>
        </a:xfrm>
      </p:grpSpPr>
      <p:sp>
        <p:nvSpPr>
          <p:cNvPr id="17" name="Google Shape;17;p40"/>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9" name="Google Shape;49;p38"/>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0" name="Google Shape;50;p38"/>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1" name="Google Shape;51;p38"/>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749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48077283"/>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28553478"/>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1868788"/>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03045771"/>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2125752"/>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1204250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08028622"/>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97543141"/>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9781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1"/>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1"/>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41"/>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95381214"/>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33799574"/>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54433093"/>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8380557"/>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81801175"/>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50693434"/>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5425051"/>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125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2"/>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2"/>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2"/>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12848100"/>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3"/>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0329395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2"/>
        <p:cNvGrpSpPr/>
        <p:nvPr/>
      </p:nvGrpSpPr>
      <p:grpSpPr>
        <a:xfrm>
          <a:off x="0" y="0"/>
          <a:ext cx="0" cy="0"/>
          <a:chOff x="0" y="0"/>
          <a:chExt cx="0" cy="0"/>
        </a:xfrm>
      </p:grpSpPr>
      <p:sp>
        <p:nvSpPr>
          <p:cNvPr id="23" name="Google Shape;23;p42"/>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2"/>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42"/>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4"/>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84791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9"/>
        <p:cNvGrpSpPr/>
        <p:nvPr/>
      </p:nvGrpSpPr>
      <p:grpSpPr>
        <a:xfrm>
          <a:off x="0" y="0"/>
          <a:ext cx="0" cy="0"/>
          <a:chOff x="0" y="0"/>
          <a:chExt cx="0" cy="0"/>
        </a:xfrm>
      </p:grpSpPr>
      <p:sp>
        <p:nvSpPr>
          <p:cNvPr id="40" name="Google Shape;40;p38"/>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8"/>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p38"/>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38"/>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68106291"/>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3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39"/>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39"/>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94900075"/>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0"/>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0"/>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40"/>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04050314"/>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1"/>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1"/>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1"/>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1"/>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06603280"/>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2"/>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2"/>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2"/>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50845189"/>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3"/>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3"/>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3"/>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3"/>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19432562"/>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44"/>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4"/>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4"/>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4"/>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9441546"/>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8038826"/>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3483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B4860"/>
        </a:solidFill>
        <a:effectLst/>
      </p:bgPr>
    </p:bg>
    <p:spTree>
      <p:nvGrpSpPr>
        <p:cNvPr id="1" name="Shape 28"/>
        <p:cNvGrpSpPr/>
        <p:nvPr/>
      </p:nvGrpSpPr>
      <p:grpSpPr>
        <a:xfrm>
          <a:off x="0" y="0"/>
          <a:ext cx="0" cy="0"/>
          <a:chOff x="0" y="0"/>
          <a:chExt cx="0" cy="0"/>
        </a:xfrm>
      </p:grpSpPr>
      <p:sp>
        <p:nvSpPr>
          <p:cNvPr id="29" name="Google Shape;29;p43"/>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38127987"/>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98664920"/>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4635920"/>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92067069"/>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54991789"/>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077201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7"/>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47"/>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4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47"/>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7"/>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48"/>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8"/>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8"/>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48"/>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9"/>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9"/>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9"/>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9"/>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50"/>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0"/>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50"/>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50"/>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38"/>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8"/>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8"/>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38" descr="Logo for the Geneva Office for Human Rights Education (3 brown dots over a v with the letters GO-HRE on a white circle)"/>
          <p:cNvPicPr preferRelativeResize="0"/>
          <p:nvPr/>
        </p:nvPicPr>
        <p:blipFill rotWithShape="1">
          <a:blip r:embed="rId13">
            <a:alphaModFix/>
          </a:blip>
          <a:srcRect/>
          <a:stretch/>
        </p:blipFill>
        <p:spPr>
          <a:xfrm>
            <a:off x="8616139" y="4651400"/>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8" r:id="rId7"/>
    <p:sldLayoutId id="2147483659" r:id="rId8"/>
    <p:sldLayoutId id="2147483660" r:id="rId9"/>
    <p:sldLayoutId id="2147483661" r:id="rId10"/>
    <p:sldLayoutId id="214748366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descr="Logo for the Geneva Office for Human Rights Education (3 brown dots over a v with the letters GO-HRE on a white circle)"/>
          <p:cNvPicPr preferRelativeResize="0"/>
          <p:nvPr/>
        </p:nvPicPr>
        <p:blipFill>
          <a:blip r:embed="rId16"/>
          <a:srcRect/>
          <a:stretch/>
        </p:blipFill>
        <p:spPr>
          <a:xfrm>
            <a:off x="8616139" y="4651400"/>
            <a:ext cx="457200" cy="457200"/>
          </a:xfrm>
          <a:prstGeom prst="rect">
            <a:avLst/>
          </a:prstGeom>
          <a:noFill/>
          <a:ln>
            <a:noFill/>
          </a:ln>
        </p:spPr>
      </p:pic>
    </p:spTree>
    <p:extLst>
      <p:ext uri="{BB962C8B-B14F-4D97-AF65-F5344CB8AC3E}">
        <p14:creationId xmlns:p14="http://schemas.microsoft.com/office/powerpoint/2010/main" val="559692982"/>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4">
            <a:alphaModFix/>
          </a:blip>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4232463999"/>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30"/>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0"/>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0"/>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30" descr="Logo for the Geneva Office for Human Rights Education (3 brown dots over a v with the letters GO-HRE on a white circle)"/>
          <p:cNvPicPr preferRelativeResize="0"/>
          <p:nvPr/>
        </p:nvPicPr>
        <p:blipFill rotWithShape="1">
          <a:blip r:embed="rId12">
            <a:alphaModFix/>
          </a:blip>
          <a:srcRect/>
          <a:stretch/>
        </p:blipFill>
        <p:spPr>
          <a:xfrm>
            <a:off x="8623119" y="4665360"/>
            <a:ext cx="457200" cy="457200"/>
          </a:xfrm>
          <a:prstGeom prst="rect">
            <a:avLst/>
          </a:prstGeom>
          <a:noFill/>
          <a:ln>
            <a:noFill/>
          </a:ln>
        </p:spPr>
      </p:pic>
    </p:spTree>
    <p:extLst>
      <p:ext uri="{BB962C8B-B14F-4D97-AF65-F5344CB8AC3E}">
        <p14:creationId xmlns:p14="http://schemas.microsoft.com/office/powerpoint/2010/main" val="3611468693"/>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Arial" panose="020B0604020202020204" pitchFamily="34" charset="0"/>
                <a:ea typeface="Arial" panose="020B0604020202020204" pitchFamily="34" charset="0"/>
                <a:cs typeface="Arial" panose="020B0604020202020204" pitchFamily="34" charset="0"/>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fld id="{00000000-1234-1234-1234-123412341234}" type="slidenum">
              <a:rPr lang="en-US" smtClean="0"/>
              <a:pPr/>
              <a:t>‹#›</a:t>
            </a:fld>
            <a:endParaRPr lang="en-US" dirty="0"/>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0">
            <a:alphaModFix/>
          </a:blip>
          <a:srcRect/>
          <a:stretch/>
        </p:blipFill>
        <p:spPr>
          <a:xfrm>
            <a:off x="8645884" y="4666845"/>
            <a:ext cx="457200" cy="457200"/>
          </a:xfrm>
          <a:prstGeom prst="rect">
            <a:avLst/>
          </a:prstGeom>
          <a:noFill/>
          <a:ln>
            <a:noFill/>
          </a:ln>
        </p:spPr>
      </p:pic>
    </p:spTree>
    <p:extLst>
      <p:ext uri="{BB962C8B-B14F-4D97-AF65-F5344CB8AC3E}">
        <p14:creationId xmlns:p14="http://schemas.microsoft.com/office/powerpoint/2010/main" val="2079809681"/>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8.xml"/><Relationship Id="rId6" Type="http://schemas.openxmlformats.org/officeDocument/2006/relationships/hyperlink" Target="https://www.ohchr.org/en/professionalinterest/pages/crc.aspx" TargetMode="External"/><Relationship Id="rId5" Type="http://schemas.openxmlformats.org/officeDocument/2006/relationships/hyperlink" Target="https://www.un.org/en/universal-declaration-human-rights/" TargetMode="External"/><Relationship Id="rId4" Type="http://schemas.openxmlformats.org/officeDocument/2006/relationships/hyperlink" Target="http://www.go-hre.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8.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8.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48.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notesSlide" Target="../notesSlides/notesSlide5.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hyperlink" Target="https://www.youtube.com/watch?v=XR9d7TsgQN8&amp;list=PL1p11lCKMm7vUpyDMd39yUSVUUwUJ-Wa5&amp;index=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hyperlink" Target="https://www.youtube.com/watch?v=XR9d7TsgQN8&amp;list=PL1p11lCKMm7vUpyDMd39yUSVUUwUJ-Wa5&amp;index=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ega Manual Cover for the GOHRE manual for teaching the rights of children.">
            <a:extLst>
              <a:ext uri="{FF2B5EF4-FFF2-40B4-BE49-F238E27FC236}">
                <a16:creationId xmlns:a16="http://schemas.microsoft.com/office/drawing/2014/main" id="{0BE33350-1D05-430E-BB96-776F5AEBE922}"/>
              </a:ext>
            </a:extLst>
          </p:cNvPr>
          <p:cNvPicPr>
            <a:picLocks noChangeAspect="1"/>
          </p:cNvPicPr>
          <p:nvPr/>
        </p:nvPicPr>
        <p:blipFill>
          <a:blip r:embed="rId2"/>
          <a:stretch>
            <a:fillRect/>
          </a:stretch>
        </p:blipFill>
        <p:spPr>
          <a:xfrm>
            <a:off x="1342671" y="285750"/>
            <a:ext cx="6458659" cy="4572000"/>
          </a:xfrm>
          <a:prstGeom prst="rect">
            <a:avLst/>
          </a:prstGeom>
        </p:spPr>
      </p:pic>
    </p:spTree>
    <p:extLst>
      <p:ext uri="{BB962C8B-B14F-4D97-AF65-F5344CB8AC3E}">
        <p14:creationId xmlns:p14="http://schemas.microsoft.com/office/powerpoint/2010/main" val="4288875943"/>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Learning Points</a:t>
            </a:r>
            <a:endParaRPr/>
          </a:p>
        </p:txBody>
      </p:sp>
      <p:sp>
        <p:nvSpPr>
          <p:cNvPr id="105" name="Google Shape;105;p1"/>
          <p:cNvSpPr txBox="1">
            <a:spLocks noGrp="1"/>
          </p:cNvSpPr>
          <p:nvPr>
            <p:ph type="body" idx="1"/>
          </p:nvPr>
        </p:nvSpPr>
        <p:spPr>
          <a:xfrm>
            <a:off x="877475" y="1524000"/>
            <a:ext cx="3657600" cy="31812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600"/>
              </a:spcBef>
              <a:spcAft>
                <a:spcPts val="0"/>
              </a:spcAft>
              <a:buSzPts val="1800"/>
              <a:buChar char="●"/>
            </a:pPr>
            <a:r>
              <a:rPr lang="en-US"/>
              <a:t>You have a right NOT to work if it interferes with your school.</a:t>
            </a:r>
            <a:endParaRPr/>
          </a:p>
          <a:p>
            <a:pPr marL="457200" lvl="0" indent="-342900" algn="l" rtl="0">
              <a:lnSpc>
                <a:spcPct val="90000"/>
              </a:lnSpc>
              <a:spcBef>
                <a:spcPts val="1000"/>
              </a:spcBef>
              <a:spcAft>
                <a:spcPts val="0"/>
              </a:spcAft>
              <a:buSzPts val="1800"/>
              <a:buChar char="●"/>
            </a:pPr>
            <a:r>
              <a:rPr lang="en-US"/>
              <a:t>You have a right NOT to work if it is dangerous or bad for your health.</a:t>
            </a:r>
            <a:endParaRPr/>
          </a:p>
        </p:txBody>
      </p:sp>
      <p:pic>
        <p:nvPicPr>
          <p:cNvPr id="106" name="Google Shape;106;p1" descr="Five stick figure children holding star"/>
          <p:cNvPicPr preferRelativeResize="0">
            <a:picLocks noGrp="1"/>
          </p:cNvPicPr>
          <p:nvPr>
            <p:ph type="body" idx="2"/>
          </p:nvPr>
        </p:nvPicPr>
        <p:blipFill rotWithShape="1">
          <a:blip r:embed="rId3">
            <a:alphaModFix/>
          </a:blip>
          <a:srcRect/>
          <a:stretch/>
        </p:blipFill>
        <p:spPr>
          <a:xfrm>
            <a:off x="4877963" y="1715905"/>
            <a:ext cx="3657600" cy="2724900"/>
          </a:xfrm>
          <a:prstGeom prst="rect">
            <a:avLst/>
          </a:prstGeom>
          <a:noFill/>
          <a:ln>
            <a:noFill/>
          </a:ln>
        </p:spPr>
      </p:pic>
      <p:sp>
        <p:nvSpPr>
          <p:cNvPr id="107" name="Google Shape;107;p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10</a:t>
            </a:fld>
            <a:endParaRPr sz="90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323775" y="276477"/>
            <a:ext cx="7405800" cy="7296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Clr>
                <a:schemeClr val="dk1"/>
              </a:buClr>
              <a:buSzPts val="1100"/>
              <a:buFont typeface="Arial"/>
              <a:buNone/>
            </a:pPr>
            <a:r>
              <a:rPr lang="en-US">
                <a:solidFill>
                  <a:srgbClr val="0B4860"/>
                </a:solidFill>
              </a:rPr>
              <a:t>UDHR Article 6</a:t>
            </a:r>
            <a:endParaRPr>
              <a:solidFill>
                <a:srgbClr val="0B4860"/>
              </a:solidFill>
            </a:endParaRPr>
          </a:p>
        </p:txBody>
      </p:sp>
      <p:sp>
        <p:nvSpPr>
          <p:cNvPr id="221" name="Google Shape;221;p11"/>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11</a:t>
            </a:fld>
            <a:endParaRPr sz="900"/>
          </a:p>
        </p:txBody>
      </p:sp>
      <p:pic>
        <p:nvPicPr>
          <p:cNvPr id="222" name="Google Shape;222;p11"/>
          <p:cNvPicPr preferRelativeResize="0"/>
          <p:nvPr/>
        </p:nvPicPr>
        <p:blipFill rotWithShape="1">
          <a:blip r:embed="rId3"/>
          <a:srcRect/>
          <a:stretch/>
        </p:blipFill>
        <p:spPr>
          <a:xfrm>
            <a:off x="7680491" y="240787"/>
            <a:ext cx="1188720" cy="1188720"/>
          </a:xfrm>
          <a:prstGeom prst="rect">
            <a:avLst/>
          </a:prstGeom>
          <a:noFill/>
          <a:ln>
            <a:noFill/>
          </a:ln>
        </p:spPr>
      </p:pic>
      <p:pic>
        <p:nvPicPr>
          <p:cNvPr id="223" name="Google Shape;223;p11"/>
          <p:cNvPicPr preferRelativeResize="0"/>
          <p:nvPr/>
        </p:nvPicPr>
        <p:blipFill rotWithShape="1">
          <a:blip r:embed="rId4">
            <a:alphaModFix/>
          </a:blip>
          <a:srcRect/>
          <a:stretch/>
        </p:blipFill>
        <p:spPr>
          <a:xfrm rot="-5400000">
            <a:off x="3750536" y="1777150"/>
            <a:ext cx="1059978" cy="5143500"/>
          </a:xfrm>
          <a:prstGeom prst="rect">
            <a:avLst/>
          </a:prstGeom>
          <a:noFill/>
          <a:ln>
            <a:noFill/>
          </a:ln>
        </p:spPr>
      </p:pic>
      <p:pic>
        <p:nvPicPr>
          <p:cNvPr id="224" name="Google Shape;224;p11"/>
          <p:cNvPicPr preferRelativeResize="0"/>
          <p:nvPr/>
        </p:nvPicPr>
        <p:blipFill rotWithShape="1">
          <a:blip r:embed="rId5">
            <a:alphaModFix/>
          </a:blip>
          <a:srcRect l="-5568" t="-501" r="-1109"/>
          <a:stretch/>
        </p:blipFill>
        <p:spPr>
          <a:xfrm rot="-5400000">
            <a:off x="3647113" y="584287"/>
            <a:ext cx="1241200" cy="5169126"/>
          </a:xfrm>
          <a:prstGeom prst="rect">
            <a:avLst/>
          </a:prstGeom>
          <a:noFill/>
          <a:ln>
            <a:noFill/>
          </a:ln>
        </p:spPr>
      </p:pic>
      <p:pic>
        <p:nvPicPr>
          <p:cNvPr id="225" name="Google Shape;225;p11"/>
          <p:cNvPicPr preferRelativeResize="0"/>
          <p:nvPr/>
        </p:nvPicPr>
        <p:blipFill rotWithShape="1">
          <a:blip r:embed="rId6">
            <a:alphaModFix/>
          </a:blip>
          <a:srcRect l="9" r="19"/>
          <a:stretch/>
        </p:blipFill>
        <p:spPr>
          <a:xfrm rot="-5400000">
            <a:off x="3750536" y="-575250"/>
            <a:ext cx="1059978" cy="5143501"/>
          </a:xfrm>
          <a:prstGeom prst="rect">
            <a:avLst/>
          </a:prstGeom>
          <a:noFill/>
          <a:ln>
            <a:noFill/>
          </a:ln>
        </p:spPr>
      </p:pic>
      <p:sp>
        <p:nvSpPr>
          <p:cNvPr id="226" name="Google Shape;226;p11"/>
          <p:cNvSpPr txBox="1"/>
          <p:nvPr/>
        </p:nvSpPr>
        <p:spPr>
          <a:xfrm>
            <a:off x="470150" y="874500"/>
            <a:ext cx="6422400" cy="44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4860"/>
                </a:solidFill>
                <a:latin typeface="Arial"/>
                <a:ea typeface="Arial"/>
                <a:cs typeface="Arial"/>
                <a:sym typeface="Arial"/>
              </a:rPr>
              <a:t>Put these word strips in the correct order as a class!</a:t>
            </a:r>
            <a:endParaRPr sz="2000" b="0" i="0" u="none" strike="noStrike" cap="none">
              <a:solidFill>
                <a:srgbClr val="0B4860"/>
              </a:solidFill>
              <a:latin typeface="Arial"/>
              <a:ea typeface="Arial"/>
              <a:cs typeface="Arial"/>
              <a:sym typeface="Aria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475489" y="502920"/>
            <a:ext cx="8060074" cy="941839"/>
          </a:xfrm>
          <a:prstGeom prst="rect">
            <a:avLst/>
          </a:prstGeom>
          <a:noFill/>
          <a:ln>
            <a:noFill/>
          </a:ln>
        </p:spPr>
        <p:txBody>
          <a:bodyPr spcFirstLastPara="1" wrap="square" lIns="91425" tIns="45700" rIns="91425" bIns="45700" anchor="ctr" anchorCtr="0">
            <a:noAutofit/>
          </a:bodyPr>
          <a:lstStyle/>
          <a:p>
            <a:pPr lvl="0"/>
            <a:r>
              <a:rPr lang="en-US" sz="2800" dirty="0"/>
              <a:t>Universal Declaration on Human Rights</a:t>
            </a:r>
            <a:br>
              <a:rPr lang="en-US" sz="2800" dirty="0"/>
            </a:br>
            <a:r>
              <a:rPr lang="en-US" sz="3200" dirty="0"/>
              <a:t>Article 6</a:t>
            </a:r>
            <a:endParaRPr sz="32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732997" y="722376"/>
            <a:ext cx="5735760" cy="4156484"/>
          </a:xfrm>
        </p:spPr>
        <p:txBody>
          <a:bodyPr anchor="ctr">
            <a:normAutofit/>
          </a:bodyPr>
          <a:lstStyle/>
          <a:p>
            <a:pPr marL="0" lvl="0" indent="0">
              <a:lnSpc>
                <a:spcPct val="90000"/>
              </a:lnSpc>
              <a:spcBef>
                <a:spcPts val="600"/>
              </a:spcBef>
              <a:buNone/>
            </a:pPr>
            <a:r>
              <a:rPr lang="en-US" dirty="0"/>
              <a:t>Let’s say it together one last time: </a:t>
            </a:r>
          </a:p>
          <a:p>
            <a:pPr marL="0" lvl="0" indent="0">
              <a:lnSpc>
                <a:spcPct val="90000"/>
              </a:lnSpc>
              <a:spcBef>
                <a:spcPts val="600"/>
              </a:spcBef>
              <a:buNone/>
            </a:pPr>
            <a:endParaRPr lang="en-US" b="0" dirty="0"/>
          </a:p>
          <a:p>
            <a:pPr marL="0" lvl="0" indent="0">
              <a:lnSpc>
                <a:spcPct val="90000"/>
              </a:lnSpc>
              <a:spcBef>
                <a:spcPts val="600"/>
              </a:spcBef>
              <a:buNone/>
            </a:pPr>
            <a:r>
              <a:rPr lang="en-US" dirty="0"/>
              <a:t>“You have a right to be accepted everywhere as a person before the law.”</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3"/>
          <a:srcRect/>
          <a:stretch/>
        </p:blipFill>
        <p:spPr>
          <a:xfrm>
            <a:off x="6893299" y="2281342"/>
            <a:ext cx="1440965" cy="1467165"/>
          </a:xfrm>
          <a:prstGeom prst="rect">
            <a:avLst/>
          </a:prstGeom>
          <a:ln>
            <a:noFill/>
          </a:ln>
          <a:effectLst>
            <a:outerShdw blurRad="50800" dist="38100" dir="2700000" algn="tl" rotWithShape="0">
              <a:prstClr val="black">
                <a:alpha val="40000"/>
              </a:prstClr>
            </a:outerShdw>
          </a:effectLst>
        </p:spPr>
      </p:pic>
      <p:pic>
        <p:nvPicPr>
          <p:cNvPr id="6" name="Google Shape;233;p12" descr="A Small green checkmark in a box the icon used to indicate a review throughout the presentation">
            <a:extLst>
              <a:ext uri="{FF2B5EF4-FFF2-40B4-BE49-F238E27FC236}">
                <a16:creationId xmlns:a16="http://schemas.microsoft.com/office/drawing/2014/main" id="{10FD71EC-FF62-438A-B3AD-05DEA49FD780}"/>
              </a:ext>
            </a:extLst>
          </p:cNvPr>
          <p:cNvPicPr preferRelativeResize="0">
            <a:picLocks noChangeAspect="1"/>
          </p:cNvPicPr>
          <p:nvPr/>
        </p:nvPicPr>
        <p:blipFill rotWithShape="1">
          <a:blip r:embed="rId4">
            <a:alphaModFix/>
          </a:blip>
          <a:srcRect/>
          <a:stretch/>
        </p:blipFill>
        <p:spPr>
          <a:xfrm>
            <a:off x="7909722" y="192319"/>
            <a:ext cx="1014259" cy="109728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854749" y="237909"/>
            <a:ext cx="7666500"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Introduction</a:t>
            </a:r>
            <a:endParaRPr/>
          </a:p>
        </p:txBody>
      </p:sp>
      <p:sp>
        <p:nvSpPr>
          <p:cNvPr id="239" name="Google Shape;239;p13"/>
          <p:cNvSpPr txBox="1">
            <a:spLocks noGrp="1"/>
          </p:cNvSpPr>
          <p:nvPr>
            <p:ph type="body" idx="1"/>
          </p:nvPr>
        </p:nvSpPr>
        <p:spPr>
          <a:xfrm>
            <a:off x="911225" y="896275"/>
            <a:ext cx="6814200" cy="562200"/>
          </a:xfrm>
          <a:prstGeom prst="rect">
            <a:avLst/>
          </a:prstGeom>
          <a:noFill/>
          <a:ln>
            <a:noFill/>
          </a:ln>
        </p:spPr>
        <p:txBody>
          <a:bodyPr spcFirstLastPara="1" wrap="square" lIns="91425" tIns="91425" rIns="91425" bIns="91425" anchor="t" anchorCtr="0">
            <a:normAutofit/>
          </a:bodyPr>
          <a:lstStyle/>
          <a:p>
            <a:pPr marL="0" lvl="0" indent="0" algn="ctr" rtl="0">
              <a:lnSpc>
                <a:spcPct val="70000"/>
              </a:lnSpc>
              <a:spcBef>
                <a:spcPts val="600"/>
              </a:spcBef>
              <a:spcAft>
                <a:spcPts val="0"/>
              </a:spcAft>
              <a:buSzPts val="2400"/>
              <a:buNone/>
            </a:pPr>
            <a:r>
              <a:rPr lang="en-US" b="0"/>
              <a:t>We’re going to be detectives. </a:t>
            </a:r>
            <a:r>
              <a:rPr lang="en-US"/>
              <a:t>What do you see?</a:t>
            </a:r>
            <a:endParaRPr/>
          </a:p>
        </p:txBody>
      </p:sp>
      <p:sp>
        <p:nvSpPr>
          <p:cNvPr id="240" name="Google Shape;240;p13"/>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13</a:t>
            </a:fld>
            <a:endParaRPr sz="900"/>
          </a:p>
        </p:txBody>
      </p:sp>
      <p:pic>
        <p:nvPicPr>
          <p:cNvPr id="241" name="Google Shape;241;p13" descr="Picture of a stick figure boy with hands on hips used as the introduction logo in the lessons."/>
          <p:cNvPicPr preferRelativeResize="0"/>
          <p:nvPr/>
        </p:nvPicPr>
        <p:blipFill rotWithShape="1">
          <a:blip r:embed="rId3">
            <a:alphaModFix/>
          </a:blip>
          <a:srcRect/>
          <a:stretch/>
        </p:blipFill>
        <p:spPr>
          <a:xfrm>
            <a:off x="8056484" y="202424"/>
            <a:ext cx="464654" cy="985362"/>
          </a:xfrm>
          <a:prstGeom prst="rect">
            <a:avLst/>
          </a:prstGeom>
          <a:noFill/>
          <a:ln>
            <a:noFill/>
          </a:ln>
        </p:spPr>
      </p:pic>
      <p:pic>
        <p:nvPicPr>
          <p:cNvPr id="242" name="Google Shape;242;p13"/>
          <p:cNvPicPr preferRelativeResize="0"/>
          <p:nvPr/>
        </p:nvPicPr>
        <p:blipFill rotWithShape="1">
          <a:blip r:embed="rId4">
            <a:alphaModFix/>
          </a:blip>
          <a:srcRect/>
          <a:stretch/>
        </p:blipFill>
        <p:spPr>
          <a:xfrm rot="-5400000">
            <a:off x="2906563" y="852038"/>
            <a:ext cx="3330875" cy="4950150"/>
          </a:xfrm>
          <a:prstGeom prst="rect">
            <a:avLst/>
          </a:prstGeom>
          <a:noFill/>
          <a:ln>
            <a:noFill/>
          </a:ln>
        </p:spPr>
      </p:pic>
      <p:sp>
        <p:nvSpPr>
          <p:cNvPr id="243" name="Google Shape;243;p13"/>
          <p:cNvSpPr/>
          <p:nvPr/>
        </p:nvSpPr>
        <p:spPr>
          <a:xfrm>
            <a:off x="2106975" y="1662850"/>
            <a:ext cx="2623500" cy="333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3"/>
          <p:cNvSpPr/>
          <p:nvPr/>
        </p:nvSpPr>
        <p:spPr>
          <a:xfrm>
            <a:off x="4730475" y="2928250"/>
            <a:ext cx="2316600" cy="206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3"/>
          <p:cNvSpPr/>
          <p:nvPr/>
        </p:nvSpPr>
        <p:spPr>
          <a:xfrm>
            <a:off x="4730475" y="1662850"/>
            <a:ext cx="2316600" cy="569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3"/>
          <p:cNvSpPr/>
          <p:nvPr/>
        </p:nvSpPr>
        <p:spPr>
          <a:xfrm>
            <a:off x="5329400" y="2220575"/>
            <a:ext cx="1717800" cy="70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14</a:t>
            </a:fld>
            <a:endParaRPr sz="900"/>
          </a:p>
        </p:txBody>
      </p:sp>
      <p:pic>
        <p:nvPicPr>
          <p:cNvPr id="252" name="Google Shape;252;p14" descr="Picture of a stick figure boy with hands on hips used as the introduction logo in the lessons."/>
          <p:cNvPicPr preferRelativeResize="0"/>
          <p:nvPr/>
        </p:nvPicPr>
        <p:blipFill rotWithShape="1">
          <a:blip r:embed="rId3">
            <a:alphaModFix/>
          </a:blip>
          <a:srcRect/>
          <a:stretch/>
        </p:blipFill>
        <p:spPr>
          <a:xfrm>
            <a:off x="8056484" y="202424"/>
            <a:ext cx="464654" cy="985362"/>
          </a:xfrm>
          <a:prstGeom prst="rect">
            <a:avLst/>
          </a:prstGeom>
          <a:noFill/>
          <a:ln>
            <a:noFill/>
          </a:ln>
        </p:spPr>
      </p:pic>
      <p:pic>
        <p:nvPicPr>
          <p:cNvPr id="253" name="Google Shape;253;p14"/>
          <p:cNvPicPr preferRelativeResize="0"/>
          <p:nvPr/>
        </p:nvPicPr>
        <p:blipFill rotWithShape="1">
          <a:blip r:embed="rId4">
            <a:alphaModFix/>
          </a:blip>
          <a:srcRect/>
          <a:stretch/>
        </p:blipFill>
        <p:spPr>
          <a:xfrm rot="-5400000">
            <a:off x="2775241" y="720715"/>
            <a:ext cx="3593519" cy="4950151"/>
          </a:xfrm>
          <a:prstGeom prst="rect">
            <a:avLst/>
          </a:prstGeom>
          <a:noFill/>
          <a:ln>
            <a:noFill/>
          </a:ln>
        </p:spPr>
      </p:pic>
      <p:sp>
        <p:nvSpPr>
          <p:cNvPr id="254" name="Google Shape;254;p14"/>
          <p:cNvSpPr/>
          <p:nvPr/>
        </p:nvSpPr>
        <p:spPr>
          <a:xfrm>
            <a:off x="2106974" y="2925600"/>
            <a:ext cx="2623500" cy="206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4"/>
          <p:cNvSpPr/>
          <p:nvPr/>
        </p:nvSpPr>
        <p:spPr>
          <a:xfrm>
            <a:off x="4730475" y="2925600"/>
            <a:ext cx="2316600" cy="206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4"/>
          <p:cNvSpPr/>
          <p:nvPr/>
        </p:nvSpPr>
        <p:spPr>
          <a:xfrm>
            <a:off x="5329275" y="1661675"/>
            <a:ext cx="1717800" cy="569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4"/>
          <p:cNvSpPr/>
          <p:nvPr/>
        </p:nvSpPr>
        <p:spPr>
          <a:xfrm>
            <a:off x="5329275" y="2217900"/>
            <a:ext cx="1717800" cy="70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4"/>
          <p:cNvSpPr txBox="1">
            <a:spLocks noGrp="1"/>
          </p:cNvSpPr>
          <p:nvPr>
            <p:ph type="body" idx="1"/>
          </p:nvPr>
        </p:nvSpPr>
        <p:spPr>
          <a:xfrm>
            <a:off x="920650" y="414000"/>
            <a:ext cx="6814200" cy="562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600"/>
              </a:spcBef>
              <a:spcAft>
                <a:spcPts val="0"/>
              </a:spcAft>
              <a:buSzPts val="2400"/>
              <a:buNone/>
            </a:pPr>
            <a:r>
              <a:rPr lang="en-US" sz="3000" b="0"/>
              <a:t>What do you see?</a:t>
            </a:r>
            <a:endParaRPr sz="300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15</a:t>
            </a:fld>
            <a:endParaRPr sz="900"/>
          </a:p>
        </p:txBody>
      </p:sp>
      <p:pic>
        <p:nvPicPr>
          <p:cNvPr id="264" name="Google Shape;264;p15" descr="Picture of a stick figure boy with hands on hips used as the introduction logo in the lessons."/>
          <p:cNvPicPr preferRelativeResize="0"/>
          <p:nvPr/>
        </p:nvPicPr>
        <p:blipFill rotWithShape="1">
          <a:blip r:embed="rId3">
            <a:alphaModFix/>
          </a:blip>
          <a:srcRect/>
          <a:stretch/>
        </p:blipFill>
        <p:spPr>
          <a:xfrm>
            <a:off x="8056484" y="202424"/>
            <a:ext cx="464654" cy="985362"/>
          </a:xfrm>
          <a:prstGeom prst="rect">
            <a:avLst/>
          </a:prstGeom>
          <a:noFill/>
          <a:ln>
            <a:noFill/>
          </a:ln>
        </p:spPr>
      </p:pic>
      <p:pic>
        <p:nvPicPr>
          <p:cNvPr id="265" name="Google Shape;265;p15"/>
          <p:cNvPicPr preferRelativeResize="0"/>
          <p:nvPr/>
        </p:nvPicPr>
        <p:blipFill rotWithShape="1">
          <a:blip r:embed="rId4">
            <a:alphaModFix/>
          </a:blip>
          <a:srcRect/>
          <a:stretch/>
        </p:blipFill>
        <p:spPr>
          <a:xfrm rot="-5400000">
            <a:off x="2906563" y="852038"/>
            <a:ext cx="3330875" cy="4950150"/>
          </a:xfrm>
          <a:prstGeom prst="rect">
            <a:avLst/>
          </a:prstGeom>
          <a:noFill/>
          <a:ln>
            <a:noFill/>
          </a:ln>
        </p:spPr>
      </p:pic>
      <p:sp>
        <p:nvSpPr>
          <p:cNvPr id="266" name="Google Shape;266;p15"/>
          <p:cNvSpPr/>
          <p:nvPr/>
        </p:nvSpPr>
        <p:spPr>
          <a:xfrm>
            <a:off x="2096925" y="3306574"/>
            <a:ext cx="2623500" cy="16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5"/>
          <p:cNvSpPr/>
          <p:nvPr/>
        </p:nvSpPr>
        <p:spPr>
          <a:xfrm>
            <a:off x="4730475" y="3305050"/>
            <a:ext cx="2316600" cy="16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5"/>
          <p:cNvSpPr txBox="1">
            <a:spLocks noGrp="1"/>
          </p:cNvSpPr>
          <p:nvPr>
            <p:ph type="body" idx="1"/>
          </p:nvPr>
        </p:nvSpPr>
        <p:spPr>
          <a:xfrm>
            <a:off x="920650" y="414000"/>
            <a:ext cx="6814200" cy="562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600"/>
              </a:spcBef>
              <a:spcAft>
                <a:spcPts val="0"/>
              </a:spcAft>
              <a:buSzPts val="2400"/>
              <a:buNone/>
            </a:pPr>
            <a:r>
              <a:rPr lang="en-US" sz="3000" dirty="0"/>
              <a:t>What do you see?</a:t>
            </a:r>
            <a:endParaRPr sz="3000" dirty="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6"/>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16</a:t>
            </a:fld>
            <a:endParaRPr sz="900"/>
          </a:p>
        </p:txBody>
      </p:sp>
      <p:pic>
        <p:nvPicPr>
          <p:cNvPr id="274" name="Google Shape;274;p16" descr="Picture of a stick figure boy with hands on hips used as the introduction logo in the lessons."/>
          <p:cNvPicPr preferRelativeResize="0"/>
          <p:nvPr/>
        </p:nvPicPr>
        <p:blipFill rotWithShape="1">
          <a:blip r:embed="rId3">
            <a:alphaModFix/>
          </a:blip>
          <a:srcRect/>
          <a:stretch/>
        </p:blipFill>
        <p:spPr>
          <a:xfrm>
            <a:off x="8056484" y="202424"/>
            <a:ext cx="464654" cy="985362"/>
          </a:xfrm>
          <a:prstGeom prst="rect">
            <a:avLst/>
          </a:prstGeom>
          <a:noFill/>
          <a:ln>
            <a:noFill/>
          </a:ln>
        </p:spPr>
      </p:pic>
      <p:pic>
        <p:nvPicPr>
          <p:cNvPr id="275" name="Google Shape;275;p16"/>
          <p:cNvPicPr preferRelativeResize="0"/>
          <p:nvPr/>
        </p:nvPicPr>
        <p:blipFill rotWithShape="1">
          <a:blip r:embed="rId4">
            <a:alphaModFix/>
          </a:blip>
          <a:srcRect/>
          <a:stretch/>
        </p:blipFill>
        <p:spPr>
          <a:xfrm rot="-5400000">
            <a:off x="2805981" y="655247"/>
            <a:ext cx="3330875" cy="4950150"/>
          </a:xfrm>
          <a:prstGeom prst="rect">
            <a:avLst/>
          </a:prstGeom>
          <a:noFill/>
          <a:ln>
            <a:noFill/>
          </a:ln>
        </p:spPr>
      </p:pic>
      <p:sp>
        <p:nvSpPr>
          <p:cNvPr id="276" name="Google Shape;276;p16"/>
          <p:cNvSpPr txBox="1">
            <a:spLocks noGrp="1"/>
          </p:cNvSpPr>
          <p:nvPr>
            <p:ph type="body" idx="1"/>
          </p:nvPr>
        </p:nvSpPr>
        <p:spPr>
          <a:xfrm>
            <a:off x="920650" y="414000"/>
            <a:ext cx="6814200" cy="562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600"/>
              </a:spcBef>
              <a:spcAft>
                <a:spcPts val="0"/>
              </a:spcAft>
              <a:buSzPts val="2400"/>
              <a:buNone/>
            </a:pPr>
            <a:r>
              <a:rPr lang="en-US" sz="3000" dirty="0"/>
              <a:t>What do you see?</a:t>
            </a:r>
            <a:endParaRPr sz="3000" dirty="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body" idx="1"/>
          </p:nvPr>
        </p:nvSpPr>
        <p:spPr>
          <a:xfrm>
            <a:off x="924488" y="1017388"/>
            <a:ext cx="4909384" cy="283223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US" sz="3000" dirty="0">
                <a:solidFill>
                  <a:srgbClr val="0B4860"/>
                </a:solidFill>
              </a:rPr>
              <a:t>This photographer is trying to tell us a story about children who have to do dangerous and difficult work.</a:t>
            </a:r>
            <a:endParaRPr sz="3000" dirty="0">
              <a:solidFill>
                <a:srgbClr val="0B4860"/>
              </a:solidFill>
            </a:endParaRPr>
          </a:p>
          <a:p>
            <a:pPr marL="0" lvl="0" indent="0" algn="l" rtl="0">
              <a:lnSpc>
                <a:spcPct val="80000"/>
              </a:lnSpc>
              <a:spcBef>
                <a:spcPts val="600"/>
              </a:spcBef>
              <a:spcAft>
                <a:spcPts val="0"/>
              </a:spcAft>
              <a:buSzPts val="1800"/>
              <a:buNone/>
            </a:pPr>
            <a:endParaRPr sz="3000" dirty="0">
              <a:solidFill>
                <a:srgbClr val="0B4860"/>
              </a:solidFill>
            </a:endParaRPr>
          </a:p>
        </p:txBody>
      </p:sp>
      <p:sp>
        <p:nvSpPr>
          <p:cNvPr id="282" name="Google Shape;282;p1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17</a:t>
            </a:fld>
            <a:endParaRPr sz="900"/>
          </a:p>
        </p:txBody>
      </p:sp>
      <p:pic>
        <p:nvPicPr>
          <p:cNvPr id="283" name="Google Shape;283;p17" descr="Picture of a stick figure boy with hands on hips used as the introduction logo in the lessons."/>
          <p:cNvPicPr preferRelativeResize="0"/>
          <p:nvPr/>
        </p:nvPicPr>
        <p:blipFill rotWithShape="1">
          <a:blip r:embed="rId3">
            <a:alphaModFix/>
          </a:blip>
          <a:srcRect/>
          <a:stretch/>
        </p:blipFill>
        <p:spPr>
          <a:xfrm>
            <a:off x="6014097" y="1062988"/>
            <a:ext cx="1422932" cy="3017520"/>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Develop &amp; Discuss</a:t>
            </a:r>
            <a:endParaRPr/>
          </a:p>
        </p:txBody>
      </p:sp>
      <p:sp>
        <p:nvSpPr>
          <p:cNvPr id="289" name="Google Shape;289;p18"/>
          <p:cNvSpPr txBox="1">
            <a:spLocks noGrp="1"/>
          </p:cNvSpPr>
          <p:nvPr>
            <p:ph type="body" idx="1"/>
          </p:nvPr>
        </p:nvSpPr>
        <p:spPr>
          <a:xfrm>
            <a:off x="869149" y="1444759"/>
            <a:ext cx="3199931" cy="905249"/>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00000"/>
              </a:lnSpc>
              <a:spcBef>
                <a:spcPts val="600"/>
              </a:spcBef>
              <a:spcAft>
                <a:spcPts val="0"/>
              </a:spcAft>
              <a:buSzPts val="2400"/>
              <a:buNone/>
            </a:pPr>
            <a:r>
              <a:rPr lang="en-US" sz="12800" dirty="0"/>
              <a:t>What is a photographer?</a:t>
            </a:r>
            <a:br>
              <a:rPr lang="en-US" dirty="0"/>
            </a:br>
            <a:endParaRPr dirty="0"/>
          </a:p>
        </p:txBody>
      </p:sp>
      <p:sp>
        <p:nvSpPr>
          <p:cNvPr id="290" name="Google Shape;290;p18"/>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18</a:t>
            </a:fld>
            <a:endParaRPr sz="900"/>
          </a:p>
        </p:txBody>
      </p:sp>
      <p:pic>
        <p:nvPicPr>
          <p:cNvPr id="291" name="Google Shape;291;p18" descr="Stick figures of three kids running the icon for Develop and Discuss throughout the presentation"/>
          <p:cNvPicPr preferRelativeResize="0">
            <a:picLocks noGrp="1"/>
          </p:cNvPicPr>
          <p:nvPr>
            <p:ph type="body" idx="2"/>
          </p:nvPr>
        </p:nvPicPr>
        <p:blipFill rotWithShape="1">
          <a:blip r:embed="rId3">
            <a:alphaModFix/>
          </a:blip>
          <a:srcRect/>
          <a:stretch/>
        </p:blipFill>
        <p:spPr>
          <a:xfrm>
            <a:off x="4877962" y="2083412"/>
            <a:ext cx="3657600" cy="1989897"/>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9"/>
          <p:cNvSpPr txBox="1">
            <a:spLocks noGrp="1"/>
          </p:cNvSpPr>
          <p:nvPr>
            <p:ph type="title"/>
          </p:nvPr>
        </p:nvSpPr>
        <p:spPr>
          <a:xfrm>
            <a:off x="732997" y="0"/>
            <a:ext cx="7802565" cy="1444759"/>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Develop &amp; Discuss</a:t>
            </a:r>
            <a:endParaRPr dirty="0"/>
          </a:p>
        </p:txBody>
      </p:sp>
      <p:sp>
        <p:nvSpPr>
          <p:cNvPr id="297" name="Google Shape;297;p1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19</a:t>
            </a:fld>
            <a:endParaRPr sz="900"/>
          </a:p>
        </p:txBody>
      </p:sp>
      <p:pic>
        <p:nvPicPr>
          <p:cNvPr id="298" name="Google Shape;298;p19" descr="Stick figures of three kids running the icon for Develop and Discuss throughout the presentation"/>
          <p:cNvPicPr preferRelativeResize="0"/>
          <p:nvPr/>
        </p:nvPicPr>
        <p:blipFill rotWithShape="1">
          <a:blip r:embed="rId3">
            <a:alphaModFix/>
          </a:blip>
          <a:srcRect/>
          <a:stretch/>
        </p:blipFill>
        <p:spPr>
          <a:xfrm>
            <a:off x="7501438" y="236803"/>
            <a:ext cx="1379953" cy="750756"/>
          </a:xfrm>
          <a:prstGeom prst="rect">
            <a:avLst/>
          </a:prstGeom>
          <a:noFill/>
          <a:ln>
            <a:noFill/>
          </a:ln>
        </p:spPr>
      </p:pic>
      <p:pic>
        <p:nvPicPr>
          <p:cNvPr id="299" name="Google Shape;299;p19"/>
          <p:cNvPicPr preferRelativeResize="0"/>
          <p:nvPr/>
        </p:nvPicPr>
        <p:blipFill rotWithShape="1">
          <a:blip r:embed="rId4">
            <a:alphaModFix/>
          </a:blip>
          <a:srcRect r="66456" b="8206"/>
          <a:stretch/>
        </p:blipFill>
        <p:spPr>
          <a:xfrm>
            <a:off x="1719072" y="987560"/>
            <a:ext cx="4825327" cy="3741116"/>
          </a:xfrm>
          <a:prstGeom prst="rect">
            <a:avLst/>
          </a:prstGeom>
          <a:noFill/>
          <a:ln>
            <a:noFill/>
          </a:ln>
        </p:spPr>
      </p:pic>
      <p:pic>
        <p:nvPicPr>
          <p:cNvPr id="300" name="Google Shape;300;p19"/>
          <p:cNvPicPr preferRelativeResize="0"/>
          <p:nvPr/>
        </p:nvPicPr>
        <p:blipFill rotWithShape="1">
          <a:blip r:embed="rId4">
            <a:alphaModFix/>
          </a:blip>
          <a:srcRect t="91043" r="66456"/>
          <a:stretch/>
        </p:blipFill>
        <p:spPr>
          <a:xfrm>
            <a:off x="2750400" y="4728675"/>
            <a:ext cx="2576577" cy="225559"/>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34483"/>
            <a:ext cx="4512900" cy="7548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Facilitator Tips</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761094993"/>
              </p:ext>
            </p:extLst>
          </p:nvPr>
        </p:nvGraphicFramePr>
        <p:xfrm>
          <a:off x="365760" y="1371598"/>
          <a:ext cx="8412480" cy="3248892"/>
        </p:xfrm>
        <a:graphic>
          <a:graphicData uri="http://schemas.openxmlformats.org/drawingml/2006/table">
            <a:tbl>
              <a:tblPr firstRow="1" bandRow="1">
                <a:tableStyleId>{5940675A-B579-460E-94D1-54222C63F5DA}</a:tableStyleId>
              </a:tblPr>
              <a:tblGrid>
                <a:gridCol w="464804">
                  <a:extLst>
                    <a:ext uri="{9D8B030D-6E8A-4147-A177-3AD203B41FA5}">
                      <a16:colId xmlns:a16="http://schemas.microsoft.com/office/drawing/2014/main" val="3743268562"/>
                    </a:ext>
                  </a:extLst>
                </a:gridCol>
                <a:gridCol w="2741873">
                  <a:extLst>
                    <a:ext uri="{9D8B030D-6E8A-4147-A177-3AD203B41FA5}">
                      <a16:colId xmlns:a16="http://schemas.microsoft.com/office/drawing/2014/main" val="22100770"/>
                    </a:ext>
                  </a:extLst>
                </a:gridCol>
                <a:gridCol w="5205803">
                  <a:extLst>
                    <a:ext uri="{9D8B030D-6E8A-4147-A177-3AD203B41FA5}">
                      <a16:colId xmlns:a16="http://schemas.microsoft.com/office/drawing/2014/main" val="4036239520"/>
                    </a:ext>
                  </a:extLst>
                </a:gridCol>
              </a:tblGrid>
              <a:tr h="812223">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Use prompts to help students remember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A prompt can be a beginning of a phrase, "A person's a person"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36548"/>
                  </a:ext>
                </a:extLst>
              </a:tr>
              <a:tr h="812223">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UDHR Article 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Prepare word strips for UDHR Article 6</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9790391"/>
                  </a:ext>
                </a:extLst>
              </a:tr>
              <a:tr h="812223">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Have students use the talking stick when students want to say something.</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4573152"/>
                  </a:ext>
                </a:extLst>
              </a:tr>
              <a:tr h="812223">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Write Down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Don't forget to fill out the notes and reflections section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6927212"/>
                  </a:ext>
                </a:extLst>
              </a:tr>
            </a:tbl>
          </a:graphicData>
        </a:graphic>
      </p:graphicFrame>
    </p:spTree>
    <p:extLst>
      <p:ext uri="{BB962C8B-B14F-4D97-AF65-F5344CB8AC3E}">
        <p14:creationId xmlns:p14="http://schemas.microsoft.com/office/powerpoint/2010/main" val="295047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g83311dfde2_1_0"/>
          <p:cNvPicPr preferRelativeResize="0"/>
          <p:nvPr/>
        </p:nvPicPr>
        <p:blipFill rotWithShape="1">
          <a:blip r:embed="rId3">
            <a:alphaModFix/>
          </a:blip>
          <a:srcRect l="33338" r="33609" b="8792"/>
          <a:stretch/>
        </p:blipFill>
        <p:spPr>
          <a:xfrm>
            <a:off x="1783080" y="475488"/>
            <a:ext cx="4903470" cy="3915537"/>
          </a:xfrm>
          <a:prstGeom prst="rect">
            <a:avLst/>
          </a:prstGeom>
          <a:noFill/>
          <a:ln>
            <a:noFill/>
          </a:ln>
        </p:spPr>
      </p:pic>
      <p:pic>
        <p:nvPicPr>
          <p:cNvPr id="306" name="Google Shape;306;g83311dfde2_1_0" descr="Stick figures of three kids running the icon for Develop and Discuss throughout the presentation"/>
          <p:cNvPicPr preferRelativeResize="0"/>
          <p:nvPr/>
        </p:nvPicPr>
        <p:blipFill rotWithShape="1">
          <a:blip r:embed="rId4">
            <a:alphaModFix/>
          </a:blip>
          <a:srcRect/>
          <a:stretch/>
        </p:blipFill>
        <p:spPr>
          <a:xfrm>
            <a:off x="7501438" y="236803"/>
            <a:ext cx="1379953" cy="7507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83311dfde2_1_7" descr="Stick figures of three kids running the icon for Develop and Discuss throughout the presentation"/>
          <p:cNvPicPr preferRelativeResize="0"/>
          <p:nvPr/>
        </p:nvPicPr>
        <p:blipFill rotWithShape="1">
          <a:blip r:embed="rId3">
            <a:alphaModFix/>
          </a:blip>
          <a:srcRect/>
          <a:stretch/>
        </p:blipFill>
        <p:spPr>
          <a:xfrm>
            <a:off x="7501438" y="236803"/>
            <a:ext cx="1379953" cy="750756"/>
          </a:xfrm>
          <a:prstGeom prst="rect">
            <a:avLst/>
          </a:prstGeom>
          <a:noFill/>
          <a:ln>
            <a:noFill/>
          </a:ln>
        </p:spPr>
      </p:pic>
      <p:pic>
        <p:nvPicPr>
          <p:cNvPr id="312" name="Google Shape;312;g83311dfde2_1_7"/>
          <p:cNvPicPr preferRelativeResize="0"/>
          <p:nvPr/>
        </p:nvPicPr>
        <p:blipFill rotWithShape="1">
          <a:blip r:embed="rId4">
            <a:alphaModFix/>
          </a:blip>
          <a:srcRect l="66389" b="8817"/>
          <a:stretch/>
        </p:blipFill>
        <p:spPr>
          <a:xfrm>
            <a:off x="1874520" y="236803"/>
            <a:ext cx="4903470" cy="42812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2"/>
          <p:cNvSpPr txBox="1">
            <a:spLocks noGrp="1"/>
          </p:cNvSpPr>
          <p:nvPr>
            <p:ph type="title"/>
          </p:nvPr>
        </p:nvSpPr>
        <p:spPr>
          <a:xfrm>
            <a:off x="738799" y="500034"/>
            <a:ext cx="7666500"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What’s the Story?</a:t>
            </a:r>
            <a:endParaRPr dirty="0"/>
          </a:p>
        </p:txBody>
      </p:sp>
      <p:sp>
        <p:nvSpPr>
          <p:cNvPr id="318" name="Google Shape;318;p22"/>
          <p:cNvSpPr txBox="1">
            <a:spLocks noGrp="1"/>
          </p:cNvSpPr>
          <p:nvPr>
            <p:ph type="body" idx="1"/>
          </p:nvPr>
        </p:nvSpPr>
        <p:spPr>
          <a:xfrm>
            <a:off x="877823" y="822960"/>
            <a:ext cx="3657239" cy="3700186"/>
          </a:xfrm>
          <a:prstGeom prst="rect">
            <a:avLst/>
          </a:prstGeom>
          <a:noFill/>
          <a:ln>
            <a:noFill/>
          </a:ln>
        </p:spPr>
        <p:txBody>
          <a:bodyPr spcFirstLastPara="1" wrap="square" lIns="91425" tIns="91425" rIns="91425" bIns="91425" anchor="ctr" anchorCtr="0">
            <a:normAutofit/>
          </a:bodyPr>
          <a:lstStyle/>
          <a:p>
            <a:pPr marL="0" lvl="0" indent="0" algn="l" rtl="0">
              <a:spcBef>
                <a:spcPts val="600"/>
              </a:spcBef>
              <a:spcAft>
                <a:spcPts val="0"/>
              </a:spcAft>
              <a:buNone/>
            </a:pPr>
            <a:r>
              <a:rPr lang="en-US" dirty="0"/>
              <a:t>Let’s use our detective skills to meet the photo and make sense of the story the photographer is trying to tell us</a:t>
            </a:r>
            <a:endParaRPr dirty="0"/>
          </a:p>
        </p:txBody>
      </p:sp>
      <p:sp>
        <p:nvSpPr>
          <p:cNvPr id="319" name="Google Shape;319;p2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22</a:t>
            </a:fld>
            <a:endParaRPr sz="900"/>
          </a:p>
        </p:txBody>
      </p:sp>
      <p:pic>
        <p:nvPicPr>
          <p:cNvPr id="320" name="Google Shape;320;p22" descr="Three stick figure children tumbling"/>
          <p:cNvPicPr preferRelativeResize="0">
            <a:picLocks noGrp="1"/>
          </p:cNvPicPr>
          <p:nvPr>
            <p:ph type="body" idx="2"/>
          </p:nvPr>
        </p:nvPicPr>
        <p:blipFill rotWithShape="1">
          <a:blip r:embed="rId3">
            <a:alphaModFix/>
          </a:blip>
          <a:srcRect/>
          <a:stretch/>
        </p:blipFill>
        <p:spPr>
          <a:xfrm>
            <a:off x="4878388" y="1508064"/>
            <a:ext cx="3657600" cy="2921442"/>
          </a:xfrm>
          <a:prstGeom prst="rect">
            <a:avLst/>
          </a:prstGeom>
          <a:noFill/>
          <a:ln>
            <a:no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23</a:t>
            </a:fld>
            <a:endParaRPr sz="900"/>
          </a:p>
        </p:txBody>
      </p:sp>
      <p:pic>
        <p:nvPicPr>
          <p:cNvPr id="326" name="Google Shape;326;p23" descr="Three stick figure children tumbling"/>
          <p:cNvPicPr preferRelativeResize="0">
            <a:picLocks noGrp="1"/>
          </p:cNvPicPr>
          <p:nvPr>
            <p:ph type="body" idx="2"/>
          </p:nvPr>
        </p:nvPicPr>
        <p:blipFill rotWithShape="1">
          <a:blip r:embed="rId3">
            <a:alphaModFix/>
          </a:blip>
          <a:srcRect/>
          <a:stretch/>
        </p:blipFill>
        <p:spPr>
          <a:xfrm>
            <a:off x="7227596" y="211804"/>
            <a:ext cx="1644650" cy="1313634"/>
          </a:xfrm>
          <a:prstGeom prst="rect">
            <a:avLst/>
          </a:prstGeom>
          <a:noFill/>
          <a:ln>
            <a:noFill/>
          </a:ln>
        </p:spPr>
      </p:pic>
      <p:pic>
        <p:nvPicPr>
          <p:cNvPr id="327" name="Google Shape;327;p23"/>
          <p:cNvPicPr preferRelativeResize="0"/>
          <p:nvPr/>
        </p:nvPicPr>
        <p:blipFill rotWithShape="1">
          <a:blip r:embed="rId4">
            <a:alphaModFix/>
          </a:blip>
          <a:srcRect/>
          <a:stretch/>
        </p:blipFill>
        <p:spPr>
          <a:xfrm rot="-5400000">
            <a:off x="2515940" y="-293948"/>
            <a:ext cx="3761700" cy="5300572"/>
          </a:xfrm>
          <a:prstGeom prst="rect">
            <a:avLst/>
          </a:prstGeom>
          <a:noFill/>
          <a:ln>
            <a:noFill/>
          </a:ln>
        </p:spPr>
      </p:pic>
      <p:sp>
        <p:nvSpPr>
          <p:cNvPr id="328" name="Google Shape;328;p23"/>
          <p:cNvSpPr txBox="1"/>
          <p:nvPr/>
        </p:nvSpPr>
        <p:spPr>
          <a:xfrm>
            <a:off x="1088136" y="4306824"/>
            <a:ext cx="7251192" cy="5248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0B4860"/>
                </a:solidFill>
              </a:rPr>
              <a:t>Who is in the picture and what is happening?</a:t>
            </a:r>
            <a:endParaRPr sz="2400" b="1" dirty="0">
              <a:solidFill>
                <a:srgbClr val="0B4860"/>
              </a:solidFill>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83311dfde2_1_26"/>
          <p:cNvSpPr txBox="1">
            <a:spLocks noGrp="1"/>
          </p:cNvSpPr>
          <p:nvPr>
            <p:ph type="title"/>
          </p:nvPr>
        </p:nvSpPr>
        <p:spPr>
          <a:xfrm>
            <a:off x="635238" y="530359"/>
            <a:ext cx="7897500" cy="914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Question:</a:t>
            </a:r>
            <a:endParaRPr dirty="0"/>
          </a:p>
        </p:txBody>
      </p:sp>
      <p:sp>
        <p:nvSpPr>
          <p:cNvPr id="334" name="Google Shape;334;g83311dfde2_1_26"/>
          <p:cNvSpPr txBox="1">
            <a:spLocks noGrp="1"/>
          </p:cNvSpPr>
          <p:nvPr>
            <p:ph type="body" idx="1"/>
          </p:nvPr>
        </p:nvSpPr>
        <p:spPr>
          <a:xfrm>
            <a:off x="732996" y="1188720"/>
            <a:ext cx="7386875" cy="3227832"/>
          </a:xfrm>
          <a:prstGeom prst="rect">
            <a:avLst/>
          </a:prstGeom>
        </p:spPr>
        <p:txBody>
          <a:bodyPr spcFirstLastPara="1" wrap="square" lIns="91425" tIns="45700" rIns="91425" bIns="45700" anchor="ctr" anchorCtr="0">
            <a:noAutofit/>
          </a:bodyPr>
          <a:lstStyle/>
          <a:p>
            <a:pPr marL="0" lvl="0" indent="0" algn="l" rtl="0">
              <a:spcBef>
                <a:spcPts val="600"/>
              </a:spcBef>
              <a:spcAft>
                <a:spcPts val="0"/>
              </a:spcAft>
              <a:buClr>
                <a:schemeClr val="dk1"/>
              </a:buClr>
              <a:buSzPts val="1800"/>
              <a:buFont typeface="Arial"/>
              <a:buNone/>
            </a:pPr>
            <a:r>
              <a:rPr lang="en-US" sz="3600" dirty="0"/>
              <a:t>Why do you think it’s not fair?</a:t>
            </a:r>
            <a:endParaRPr sz="3600" dirty="0"/>
          </a:p>
          <a:p>
            <a:pPr marL="0" lvl="0" indent="0" algn="l" rtl="0">
              <a:spcBef>
                <a:spcPts val="0"/>
              </a:spcBef>
              <a:spcAft>
                <a:spcPts val="0"/>
              </a:spcAft>
              <a:buNone/>
            </a:pPr>
            <a:endParaRPr dirty="0"/>
          </a:p>
        </p:txBody>
      </p:sp>
      <p:sp>
        <p:nvSpPr>
          <p:cNvPr id="335" name="Google Shape;335;g83311dfde2_1_26"/>
          <p:cNvSpPr txBox="1">
            <a:spLocks noGrp="1"/>
          </p:cNvSpPr>
          <p:nvPr>
            <p:ph type="sldNum" idx="12"/>
          </p:nvPr>
        </p:nvSpPr>
        <p:spPr>
          <a:xfrm>
            <a:off x="184297" y="4606048"/>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24</a:t>
            </a:fld>
            <a:endParaRPr/>
          </a:p>
        </p:txBody>
      </p:sp>
      <p:pic>
        <p:nvPicPr>
          <p:cNvPr id="336" name="Google Shape;336;g83311dfde2_1_26" descr="Three stick figure children tumbling"/>
          <p:cNvPicPr preferRelativeResize="0">
            <a:picLocks noGrp="1"/>
          </p:cNvPicPr>
          <p:nvPr>
            <p:ph type="body" idx="2"/>
          </p:nvPr>
        </p:nvPicPr>
        <p:blipFill rotWithShape="1">
          <a:blip r:embed="rId3">
            <a:alphaModFix/>
          </a:blip>
          <a:srcRect/>
          <a:stretch/>
        </p:blipFill>
        <p:spPr>
          <a:xfrm>
            <a:off x="7227596" y="211804"/>
            <a:ext cx="1644600" cy="1313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Conclusion</a:t>
            </a:r>
            <a:endParaRPr/>
          </a:p>
        </p:txBody>
      </p:sp>
      <p:pic>
        <p:nvPicPr>
          <p:cNvPr id="342" name="Google Shape;342;p24" descr="Four stick children holding stars"/>
          <p:cNvPicPr preferRelativeResize="0">
            <a:picLocks noGrp="1"/>
          </p:cNvPicPr>
          <p:nvPr>
            <p:ph type="body" idx="2"/>
          </p:nvPr>
        </p:nvPicPr>
        <p:blipFill rotWithShape="1">
          <a:blip r:embed="rId3">
            <a:alphaModFix/>
          </a:blip>
          <a:srcRect/>
          <a:stretch/>
        </p:blipFill>
        <p:spPr>
          <a:xfrm>
            <a:off x="7291035" y="220303"/>
            <a:ext cx="1612200" cy="1285800"/>
          </a:xfrm>
          <a:prstGeom prst="rect">
            <a:avLst/>
          </a:prstGeom>
          <a:noFill/>
          <a:ln>
            <a:noFill/>
          </a:ln>
        </p:spPr>
      </p:pic>
      <p:sp>
        <p:nvSpPr>
          <p:cNvPr id="343" name="Google Shape;343;p2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25</a:t>
            </a:fld>
            <a:endParaRPr sz="900"/>
          </a:p>
        </p:txBody>
      </p:sp>
      <p:pic>
        <p:nvPicPr>
          <p:cNvPr id="344" name="Google Shape;344;p24"/>
          <p:cNvPicPr preferRelativeResize="0"/>
          <p:nvPr/>
        </p:nvPicPr>
        <p:blipFill rotWithShape="1">
          <a:blip r:embed="rId4">
            <a:alphaModFix/>
          </a:blip>
          <a:srcRect/>
          <a:stretch/>
        </p:blipFill>
        <p:spPr>
          <a:xfrm>
            <a:off x="2494240" y="1349350"/>
            <a:ext cx="3930576" cy="2670324"/>
          </a:xfrm>
          <a:prstGeom prst="rect">
            <a:avLst/>
          </a:prstGeom>
          <a:noFill/>
          <a:ln>
            <a:noFill/>
          </a:ln>
        </p:spPr>
      </p:pic>
      <p:sp>
        <p:nvSpPr>
          <p:cNvPr id="345" name="Google Shape;345;p24"/>
          <p:cNvSpPr txBox="1"/>
          <p:nvPr/>
        </p:nvSpPr>
        <p:spPr>
          <a:xfrm>
            <a:off x="732998" y="4019675"/>
            <a:ext cx="7871506" cy="66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0B4860"/>
                </a:solidFill>
                <a:latin typeface="Arial"/>
                <a:ea typeface="Arial"/>
                <a:cs typeface="Arial"/>
                <a:sym typeface="Arial"/>
              </a:rPr>
              <a:t>What chores do you do at home to help your family?</a:t>
            </a:r>
            <a:endParaRPr sz="2400" b="0" i="0" u="none" strike="noStrike" cap="none" dirty="0">
              <a:solidFill>
                <a:schemeClr val="dk1"/>
              </a:solidFill>
              <a:latin typeface="Arial"/>
              <a:ea typeface="Arial"/>
              <a:cs typeface="Arial"/>
              <a:sym typeface="Arial"/>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5"/>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Conclusion</a:t>
            </a:r>
            <a:endParaRPr/>
          </a:p>
        </p:txBody>
      </p:sp>
      <p:sp>
        <p:nvSpPr>
          <p:cNvPr id="351" name="Google Shape;351;p25"/>
          <p:cNvSpPr txBox="1">
            <a:spLocks noGrp="1"/>
          </p:cNvSpPr>
          <p:nvPr>
            <p:ph type="body" idx="1"/>
          </p:nvPr>
        </p:nvSpPr>
        <p:spPr>
          <a:xfrm>
            <a:off x="877475" y="1524000"/>
            <a:ext cx="3657600" cy="318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US"/>
              <a:t>You have a right NOT to work if it is dangerous or bad for your health.</a:t>
            </a:r>
            <a:endParaRPr/>
          </a:p>
        </p:txBody>
      </p:sp>
      <p:sp>
        <p:nvSpPr>
          <p:cNvPr id="352" name="Google Shape;352;p2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26</a:t>
            </a:fld>
            <a:endParaRPr sz="900"/>
          </a:p>
        </p:txBody>
      </p:sp>
      <p:pic>
        <p:nvPicPr>
          <p:cNvPr id="353" name="Google Shape;353;p25" descr="Four stick children holding stars"/>
          <p:cNvPicPr preferRelativeResize="0">
            <a:picLocks noGrp="1"/>
          </p:cNvPicPr>
          <p:nvPr>
            <p:ph type="body" idx="2"/>
          </p:nvPr>
        </p:nvPicPr>
        <p:blipFill rotWithShape="1">
          <a:blip r:embed="rId3">
            <a:alphaModFix/>
          </a:blip>
          <a:srcRect/>
          <a:stretch/>
        </p:blipFill>
        <p:spPr>
          <a:xfrm>
            <a:off x="7344636" y="169126"/>
            <a:ext cx="1599600" cy="1275600"/>
          </a:xfrm>
          <a:prstGeom prst="rect">
            <a:avLst/>
          </a:prstGeom>
          <a:noFill/>
          <a:ln>
            <a:noFill/>
          </a:ln>
        </p:spPr>
      </p:pic>
      <p:pic>
        <p:nvPicPr>
          <p:cNvPr id="354" name="Google Shape;354;p25"/>
          <p:cNvPicPr preferRelativeResize="0"/>
          <p:nvPr/>
        </p:nvPicPr>
        <p:blipFill rotWithShape="1">
          <a:blip r:embed="rId4">
            <a:alphaModFix/>
          </a:blip>
          <a:srcRect/>
          <a:stretch/>
        </p:blipFill>
        <p:spPr>
          <a:xfrm>
            <a:off x="4679547" y="1484374"/>
            <a:ext cx="2338302" cy="3260450"/>
          </a:xfrm>
          <a:prstGeom prst="rect">
            <a:avLst/>
          </a:prstGeom>
          <a:noFill/>
          <a:ln>
            <a:noFill/>
          </a:ln>
        </p:spPr>
      </p:pic>
      <p:sp>
        <p:nvSpPr>
          <p:cNvPr id="355" name="Google Shape;355;p25"/>
          <p:cNvSpPr txBox="1"/>
          <p:nvPr/>
        </p:nvSpPr>
        <p:spPr>
          <a:xfrm>
            <a:off x="6563975" y="3323350"/>
            <a:ext cx="1644900" cy="12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1" i="0" u="none" strike="noStrike" cap="none">
                <a:solidFill>
                  <a:srgbClr val="0B4860"/>
                </a:solidFill>
                <a:latin typeface="Arial"/>
                <a:ea typeface="Arial"/>
                <a:cs typeface="Arial"/>
                <a:sym typeface="Arial"/>
              </a:rPr>
              <a:t>Child Labor</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6"/>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Learning Points</a:t>
            </a:r>
            <a:endParaRPr/>
          </a:p>
        </p:txBody>
      </p:sp>
      <p:sp>
        <p:nvSpPr>
          <p:cNvPr id="361" name="Google Shape;361;p26"/>
          <p:cNvSpPr txBox="1">
            <a:spLocks noGrp="1"/>
          </p:cNvSpPr>
          <p:nvPr>
            <p:ph type="body" idx="1"/>
          </p:nvPr>
        </p:nvSpPr>
        <p:spPr>
          <a:xfrm>
            <a:off x="877475" y="1524000"/>
            <a:ext cx="3657600" cy="31812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600"/>
              </a:spcBef>
              <a:spcAft>
                <a:spcPts val="0"/>
              </a:spcAft>
              <a:buSzPts val="1800"/>
              <a:buChar char="●"/>
            </a:pPr>
            <a:r>
              <a:rPr lang="en-US"/>
              <a:t>You have a right NOT to work if it interferes with your school.</a:t>
            </a:r>
            <a:endParaRPr/>
          </a:p>
          <a:p>
            <a:pPr marL="457200" lvl="0" indent="-342900" algn="l" rtl="0">
              <a:lnSpc>
                <a:spcPct val="90000"/>
              </a:lnSpc>
              <a:spcBef>
                <a:spcPts val="1000"/>
              </a:spcBef>
              <a:spcAft>
                <a:spcPts val="0"/>
              </a:spcAft>
              <a:buSzPts val="1800"/>
              <a:buChar char="●"/>
            </a:pPr>
            <a:r>
              <a:rPr lang="en-US"/>
              <a:t>You have a right NOT to work if it is dangerous or bad for your health.</a:t>
            </a:r>
            <a:endParaRPr/>
          </a:p>
        </p:txBody>
      </p:sp>
      <p:pic>
        <p:nvPicPr>
          <p:cNvPr id="362" name="Google Shape;362;p26" descr="Five stick figure children holding star"/>
          <p:cNvPicPr preferRelativeResize="0">
            <a:picLocks noGrp="1"/>
          </p:cNvPicPr>
          <p:nvPr>
            <p:ph type="body" idx="2"/>
          </p:nvPr>
        </p:nvPicPr>
        <p:blipFill rotWithShape="1">
          <a:blip r:embed="rId3">
            <a:alphaModFix/>
          </a:blip>
          <a:srcRect/>
          <a:stretch/>
        </p:blipFill>
        <p:spPr>
          <a:xfrm>
            <a:off x="4877963" y="1715905"/>
            <a:ext cx="3657600" cy="2724900"/>
          </a:xfrm>
          <a:prstGeom prst="rect">
            <a:avLst/>
          </a:prstGeom>
          <a:noFill/>
          <a:ln>
            <a:noFill/>
          </a:ln>
        </p:spPr>
      </p:pic>
      <p:sp>
        <p:nvSpPr>
          <p:cNvPr id="363" name="Google Shape;363;p26"/>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27</a:t>
            </a:fld>
            <a:endParaRPr sz="90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7"/>
          <p:cNvSpPr txBox="1">
            <a:spLocks noGrp="1"/>
          </p:cNvSpPr>
          <p:nvPr>
            <p:ph type="title"/>
          </p:nvPr>
        </p:nvSpPr>
        <p:spPr>
          <a:xfrm>
            <a:off x="562551" y="-80385"/>
            <a:ext cx="7973012" cy="1525144"/>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Challenge</a:t>
            </a:r>
            <a:endParaRPr dirty="0"/>
          </a:p>
        </p:txBody>
      </p:sp>
      <p:pic>
        <p:nvPicPr>
          <p:cNvPr id="369" name="Google Shape;369;p27" descr="A stick person climbing towards the top of a mountain with a flag on top"/>
          <p:cNvPicPr preferRelativeResize="0">
            <a:picLocks noGrp="1"/>
          </p:cNvPicPr>
          <p:nvPr>
            <p:ph type="body" idx="2"/>
          </p:nvPr>
        </p:nvPicPr>
        <p:blipFill rotWithShape="1">
          <a:blip r:embed="rId3">
            <a:alphaModFix/>
          </a:blip>
          <a:srcRect/>
          <a:stretch/>
        </p:blipFill>
        <p:spPr>
          <a:xfrm>
            <a:off x="6633586" y="207225"/>
            <a:ext cx="2327534" cy="1560667"/>
          </a:xfrm>
          <a:prstGeom prst="rect">
            <a:avLst/>
          </a:prstGeom>
          <a:noFill/>
          <a:ln>
            <a:noFill/>
          </a:ln>
        </p:spPr>
      </p:pic>
      <p:sp>
        <p:nvSpPr>
          <p:cNvPr id="370" name="Google Shape;370;p2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28</a:t>
            </a:fld>
            <a:endParaRPr sz="900"/>
          </a:p>
        </p:txBody>
      </p:sp>
      <p:pic>
        <p:nvPicPr>
          <p:cNvPr id="371" name="Google Shape;371;p27"/>
          <p:cNvPicPr preferRelativeResize="0"/>
          <p:nvPr/>
        </p:nvPicPr>
        <p:blipFill rotWithShape="1">
          <a:blip r:embed="rId4">
            <a:alphaModFix/>
          </a:blip>
          <a:srcRect/>
          <a:stretch/>
        </p:blipFill>
        <p:spPr>
          <a:xfrm rot="-5400000">
            <a:off x="3131223" y="-4044"/>
            <a:ext cx="2609149" cy="4592353"/>
          </a:xfrm>
          <a:prstGeom prst="rect">
            <a:avLst/>
          </a:prstGeom>
          <a:noFill/>
          <a:ln>
            <a:noFill/>
          </a:ln>
        </p:spPr>
      </p:pic>
      <p:sp>
        <p:nvSpPr>
          <p:cNvPr id="372" name="Google Shape;372;p27"/>
          <p:cNvSpPr txBox="1"/>
          <p:nvPr/>
        </p:nvSpPr>
        <p:spPr>
          <a:xfrm>
            <a:off x="1636776" y="3520440"/>
            <a:ext cx="6547104" cy="4313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900" b="1" i="0" u="none" strike="noStrike" cap="none" dirty="0">
                <a:solidFill>
                  <a:srgbClr val="0B4860"/>
                </a:solidFill>
                <a:latin typeface="Arial"/>
                <a:ea typeface="Arial"/>
                <a:cs typeface="Arial"/>
                <a:sym typeface="Arial"/>
              </a:rPr>
              <a:t>Young boy working in a brickyard in Bolivia, South America. Photographed by Crozet M. 2010. © ILO</a:t>
            </a:r>
            <a:endParaRPr sz="900" b="1" i="0" u="none" strike="noStrike" cap="none" dirty="0">
              <a:solidFill>
                <a:srgbClr val="000000"/>
              </a:solidFill>
              <a:latin typeface="Arial"/>
              <a:ea typeface="Arial"/>
              <a:cs typeface="Arial"/>
              <a:sym typeface="Arial"/>
            </a:endParaRPr>
          </a:p>
        </p:txBody>
      </p:sp>
      <p:sp>
        <p:nvSpPr>
          <p:cNvPr id="373" name="Google Shape;373;p27"/>
          <p:cNvSpPr txBox="1"/>
          <p:nvPr/>
        </p:nvSpPr>
        <p:spPr>
          <a:xfrm>
            <a:off x="732997" y="3843573"/>
            <a:ext cx="7886395" cy="8844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0B4860"/>
                </a:solidFill>
                <a:latin typeface="Arial"/>
                <a:ea typeface="Arial"/>
                <a:cs typeface="Arial"/>
                <a:sym typeface="Arial"/>
              </a:rPr>
              <a:t>What have we learned about today? Share your detective skills about pictures</a:t>
            </a:r>
            <a:r>
              <a:rPr lang="en-US" sz="1600" b="1" i="0" u="none" strike="noStrike" cap="none" dirty="0">
                <a:solidFill>
                  <a:srgbClr val="0B4860"/>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8"/>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Challenge</a:t>
            </a:r>
            <a:endParaRPr/>
          </a:p>
        </p:txBody>
      </p:sp>
      <p:pic>
        <p:nvPicPr>
          <p:cNvPr id="379" name="Google Shape;379;p28" descr="A stick person climbing towards the top of a mountain with a flag on top"/>
          <p:cNvPicPr preferRelativeResize="0">
            <a:picLocks noGrp="1"/>
          </p:cNvPicPr>
          <p:nvPr>
            <p:ph type="body" idx="2"/>
          </p:nvPr>
        </p:nvPicPr>
        <p:blipFill rotWithShape="1">
          <a:blip r:embed="rId3">
            <a:alphaModFix/>
          </a:blip>
          <a:srcRect/>
          <a:stretch/>
        </p:blipFill>
        <p:spPr>
          <a:xfrm>
            <a:off x="7392001" y="140675"/>
            <a:ext cx="1623600" cy="1156800"/>
          </a:xfrm>
          <a:prstGeom prst="rect">
            <a:avLst/>
          </a:prstGeom>
          <a:noFill/>
          <a:ln>
            <a:noFill/>
          </a:ln>
        </p:spPr>
      </p:pic>
      <p:sp>
        <p:nvSpPr>
          <p:cNvPr id="380" name="Google Shape;380;p28"/>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29</a:t>
            </a:fld>
            <a:endParaRPr sz="900"/>
          </a:p>
        </p:txBody>
      </p:sp>
      <p:pic>
        <p:nvPicPr>
          <p:cNvPr id="381" name="Google Shape;381;p28"/>
          <p:cNvPicPr preferRelativeResize="0"/>
          <p:nvPr/>
        </p:nvPicPr>
        <p:blipFill rotWithShape="1">
          <a:blip r:embed="rId4">
            <a:alphaModFix/>
          </a:blip>
          <a:srcRect/>
          <a:stretch/>
        </p:blipFill>
        <p:spPr>
          <a:xfrm>
            <a:off x="3894722" y="420123"/>
            <a:ext cx="3174700" cy="4303275"/>
          </a:xfrm>
          <a:prstGeom prst="rect">
            <a:avLst/>
          </a:prstGeom>
          <a:noFill/>
          <a:ln w="38100" cap="flat" cmpd="sng">
            <a:solidFill>
              <a:schemeClr val="dk2"/>
            </a:solidFill>
            <a:prstDash val="solid"/>
            <a:round/>
            <a:headEnd type="none" w="sm" len="sm"/>
            <a:tailEnd type="none" w="sm" len="sm"/>
          </a:ln>
        </p:spPr>
      </p:pic>
      <p:sp>
        <p:nvSpPr>
          <p:cNvPr id="382" name="Google Shape;382;p28"/>
          <p:cNvSpPr txBox="1"/>
          <p:nvPr/>
        </p:nvSpPr>
        <p:spPr>
          <a:xfrm>
            <a:off x="572150" y="152185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600"/>
              </a:spcBef>
              <a:spcAft>
                <a:spcPts val="0"/>
              </a:spcAft>
              <a:buClr>
                <a:srgbClr val="000000"/>
              </a:buClr>
              <a:buSzPts val="2400"/>
              <a:buFont typeface="Arial"/>
              <a:buNone/>
            </a:pPr>
            <a:r>
              <a:rPr lang="en-US" sz="2400" b="1" i="0" u="none" strike="noStrike" cap="none" dirty="0">
                <a:solidFill>
                  <a:srgbClr val="0B4860"/>
                </a:solidFill>
                <a:latin typeface="Arial"/>
                <a:ea typeface="Arial"/>
                <a:cs typeface="Arial"/>
                <a:sym typeface="Arial"/>
              </a:rPr>
              <a:t>You have a right NOT to work if it interferes with your school.</a:t>
            </a:r>
            <a:endParaRPr sz="2400" b="1" i="0" u="none" strike="noStrike" cap="none" dirty="0">
              <a:solidFill>
                <a:srgbClr val="0B4860"/>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18941"/>
            <a:ext cx="6059632" cy="75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Materials Needed</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305297787"/>
              </p:ext>
            </p:extLst>
          </p:nvPr>
        </p:nvGraphicFramePr>
        <p:xfrm>
          <a:off x="365760" y="1115268"/>
          <a:ext cx="8412480" cy="36576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743268562"/>
                    </a:ext>
                  </a:extLst>
                </a:gridCol>
                <a:gridCol w="7955280">
                  <a:extLst>
                    <a:ext uri="{9D8B030D-6E8A-4147-A177-3AD203B41FA5}">
                      <a16:colId xmlns:a16="http://schemas.microsoft.com/office/drawing/2014/main" val="22100770"/>
                    </a:ext>
                  </a:extLst>
                </a:gridCol>
              </a:tblGrid>
              <a:tr h="457200">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457200">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Roll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457200">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Rules Chart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5232104"/>
                  </a:ext>
                </a:extLst>
              </a:tr>
              <a:tr h="457200">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t>Chalkboard or Flipchart and chalk or Markers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3964692"/>
                  </a:ext>
                </a:extLst>
              </a:tr>
              <a:tr h="457200">
                <a:tc>
                  <a:txBody>
                    <a:bodyPr/>
                    <a:lstStyle/>
                    <a:p>
                      <a:pPr algn="ctr"/>
                      <a:r>
                        <a:rPr lang="en-US" b="1" dirty="0">
                          <a:solidFill>
                            <a:schemeClr val="bg1"/>
                          </a:solidFill>
                          <a:effectLst>
                            <a:outerShdw blurRad="38100" dist="38100" dir="2700000" algn="tl">
                              <a:srgbClr val="000000">
                                <a:alpha val="43137"/>
                              </a:srgbClr>
                            </a:outerShdw>
                          </a:effectLst>
                        </a:rPr>
                        <a:t>5</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Facilitator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1121133"/>
                  </a:ext>
                </a:extLst>
              </a:tr>
              <a:tr h="457200">
                <a:tc>
                  <a:txBody>
                    <a:bodyPr/>
                    <a:lstStyle/>
                    <a:p>
                      <a:pPr algn="ctr"/>
                      <a:r>
                        <a:rPr lang="en-US" b="1" dirty="0">
                          <a:solidFill>
                            <a:schemeClr val="bg1"/>
                          </a:solidFill>
                          <a:effectLst>
                            <a:outerShdw blurRad="38100" dist="38100" dir="2700000" algn="tl">
                              <a:srgbClr val="000000">
                                <a:alpha val="43137"/>
                              </a:srgbClr>
                            </a:outerShdw>
                          </a:effectLst>
                        </a:rPr>
                        <a:t>6</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Mini-posters including The Right to Protection from Child Labor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6712941"/>
                  </a:ext>
                </a:extLst>
              </a:tr>
              <a:tr h="457200">
                <a:tc>
                  <a:txBody>
                    <a:bodyPr/>
                    <a:lstStyle/>
                    <a:p>
                      <a:pPr algn="ctr"/>
                      <a:r>
                        <a:rPr lang="en-US" b="1" dirty="0">
                          <a:solidFill>
                            <a:schemeClr val="bg1"/>
                          </a:solidFill>
                          <a:effectLst>
                            <a:outerShdw blurRad="38100" dist="38100" dir="2700000" algn="tl">
                              <a:srgbClr val="000000">
                                <a:alpha val="43137"/>
                              </a:srgbClr>
                            </a:outerShdw>
                          </a:effectLst>
                        </a:rPr>
                        <a:t>7</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Photo, young boy in brickyard, follow the instructions in the lesson to prepare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9612490"/>
                  </a:ext>
                </a:extLst>
              </a:tr>
              <a:tr h="457200">
                <a:tc>
                  <a:txBody>
                    <a:bodyPr/>
                    <a:lstStyle/>
                    <a:p>
                      <a:pPr algn="ctr"/>
                      <a:r>
                        <a:rPr lang="en-US" b="1" dirty="0">
                          <a:solidFill>
                            <a:schemeClr val="bg1"/>
                          </a:solidFill>
                          <a:effectLst>
                            <a:outerShdw blurRad="38100" dist="38100" dir="2700000" algn="tl">
                              <a:srgbClr val="000000">
                                <a:alpha val="43137"/>
                              </a:srgbClr>
                            </a:outerShdw>
                          </a:effectLst>
                        </a:rPr>
                        <a:t>8</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Word Strips for UDHR Article 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51193985"/>
                  </a:ext>
                </a:extLst>
              </a:tr>
            </a:tbl>
          </a:graphicData>
        </a:graphic>
      </p:graphicFrame>
    </p:spTree>
    <p:extLst>
      <p:ext uri="{BB962C8B-B14F-4D97-AF65-F5344CB8AC3E}">
        <p14:creationId xmlns:p14="http://schemas.microsoft.com/office/powerpoint/2010/main" val="290016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404"/>
        <p:cNvGrpSpPr/>
        <p:nvPr/>
      </p:nvGrpSpPr>
      <p:grpSpPr>
        <a:xfrm>
          <a:off x="0" y="0"/>
          <a:ext cx="0" cy="0"/>
          <a:chOff x="0" y="0"/>
          <a:chExt cx="0" cy="0"/>
        </a:xfrm>
      </p:grpSpPr>
      <p:sp>
        <p:nvSpPr>
          <p:cNvPr id="405" name="Google Shape;405;p31"/>
          <p:cNvSpPr txBox="1">
            <a:spLocks noGrp="1"/>
          </p:cNvSpPr>
          <p:nvPr>
            <p:ph type="sldNum" idx="4294967295"/>
          </p:nvPr>
        </p:nvSpPr>
        <p:spPr>
          <a:xfrm>
            <a:off x="0" y="4602163"/>
            <a:ext cx="549275" cy="393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2d376985f_0_3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References</a:t>
            </a:r>
            <a:endParaRPr dirty="0"/>
          </a:p>
        </p:txBody>
      </p:sp>
      <p:sp>
        <p:nvSpPr>
          <p:cNvPr id="243" name="Google Shape;243;g82d376985f_0_3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244" name="Google Shape;244;g82d376985f_0_37"/>
          <p:cNvPicPr preferRelativeResize="0"/>
          <p:nvPr/>
        </p:nvPicPr>
        <p:blipFill>
          <a:blip r:embed="rId3"/>
          <a:srcRect/>
          <a:stretch/>
        </p:blipFill>
        <p:spPr>
          <a:xfrm>
            <a:off x="7852256" y="188033"/>
            <a:ext cx="912191" cy="914400"/>
          </a:xfrm>
          <a:prstGeom prst="rect">
            <a:avLst/>
          </a:prstGeom>
          <a:noFill/>
          <a:ln>
            <a:noFill/>
          </a:ln>
        </p:spPr>
      </p:pic>
      <p:graphicFrame>
        <p:nvGraphicFramePr>
          <p:cNvPr id="3" name="Table 3">
            <a:extLst>
              <a:ext uri="{FF2B5EF4-FFF2-40B4-BE49-F238E27FC236}">
                <a16:creationId xmlns:a16="http://schemas.microsoft.com/office/drawing/2014/main" id="{A93DC758-1944-4E39-A704-56C140A9F5FC}"/>
              </a:ext>
            </a:extLst>
          </p:cNvPr>
          <p:cNvGraphicFramePr>
            <a:graphicFrameLocks noGrp="1"/>
          </p:cNvGraphicFramePr>
          <p:nvPr>
            <p:extLst>
              <p:ext uri="{D42A27DB-BD31-4B8C-83A1-F6EECF244321}">
                <p14:modId xmlns:p14="http://schemas.microsoft.com/office/powerpoint/2010/main" val="2465436412"/>
              </p:ext>
            </p:extLst>
          </p:nvPr>
        </p:nvGraphicFramePr>
        <p:xfrm>
          <a:off x="869148" y="1587964"/>
          <a:ext cx="7772400" cy="2954568"/>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627769037"/>
                    </a:ext>
                  </a:extLst>
                </a:gridCol>
                <a:gridCol w="7223760">
                  <a:extLst>
                    <a:ext uri="{9D8B030D-6E8A-4147-A177-3AD203B41FA5}">
                      <a16:colId xmlns:a16="http://schemas.microsoft.com/office/drawing/2014/main" val="1329378423"/>
                    </a:ext>
                  </a:extLst>
                </a:gridCol>
              </a:tblGrid>
              <a:tr h="517164">
                <a:tc>
                  <a:txBody>
                    <a:bodyPr/>
                    <a:lstStyle/>
                    <a:p>
                      <a:pPr algn="ctr"/>
                      <a:r>
                        <a:rPr lang="en-US" dirty="0"/>
                        <a:t>1</a:t>
                      </a:r>
                    </a:p>
                  </a:txBody>
                  <a:tcPr/>
                </a:tc>
                <a:tc>
                  <a:txBody>
                    <a:bodyPr/>
                    <a:lstStyle/>
                    <a:p>
                      <a:r>
                        <a:rPr lang="en-US" sz="1800" i="1" u="none" strike="noStrike" cap="none" dirty="0">
                          <a:effectLst/>
                          <a:sym typeface="Arial"/>
                        </a:rPr>
                        <a:t>Visit the Geneva Office on Human Rights Education website to download and print lesson resources </a:t>
                      </a:r>
                      <a:r>
                        <a:rPr lang="en-US" sz="1800" u="none" strike="noStrike" cap="none" dirty="0">
                          <a:effectLst/>
                          <a:sym typeface="Arial"/>
                        </a:rPr>
                        <a:t>at </a:t>
                      </a:r>
                      <a:r>
                        <a:rPr lang="en-US" sz="1800" u="sng" strike="noStrike" cap="none" dirty="0">
                          <a:effectLst/>
                          <a:sym typeface="Arial"/>
                          <a:hlinkClick r:id="rId4"/>
                        </a:rPr>
                        <a:t>www.go-hre.org</a:t>
                      </a:r>
                      <a:r>
                        <a:rPr lang="en-US" sz="1800" u="none" strike="noStrike" cap="none" dirty="0">
                          <a:effectLst/>
                          <a:sym typeface="Arial"/>
                        </a:rPr>
                        <a:t> </a:t>
                      </a:r>
                      <a:endParaRPr lang="en-US" sz="18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367004694"/>
                  </a:ext>
                </a:extLst>
              </a:tr>
              <a:tr h="517164">
                <a:tc>
                  <a:txBody>
                    <a:bodyPr/>
                    <a:lstStyle/>
                    <a:p>
                      <a:pPr algn="ctr"/>
                      <a:r>
                        <a:rPr lang="en-US" dirty="0"/>
                        <a:t>2</a:t>
                      </a:r>
                    </a:p>
                  </a:txBody>
                  <a:tcPr/>
                </a:tc>
                <a:tc>
                  <a:txBody>
                    <a:bodyPr/>
                    <a:lstStyle/>
                    <a:p>
                      <a:r>
                        <a:rPr lang="en-US" sz="1800" dirty="0"/>
                        <a:t>United Nations Universal Declaration of Human Rights. </a:t>
                      </a:r>
                      <a:r>
                        <a:rPr lang="en-US" sz="1800" dirty="0">
                          <a:hlinkClick r:id="rId5"/>
                        </a:rPr>
                        <a:t>https://www.un.org/en/universal-declaration-human-rights/</a:t>
                      </a:r>
                      <a:endParaRPr lang="en-US" sz="1800" dirty="0"/>
                    </a:p>
                  </a:txBody>
                  <a:tcPr/>
                </a:tc>
                <a:extLst>
                  <a:ext uri="{0D108BD9-81ED-4DB2-BD59-A6C34878D82A}">
                    <a16:rowId xmlns:a16="http://schemas.microsoft.com/office/drawing/2014/main" val="2406759190"/>
                  </a:ext>
                </a:extLst>
              </a:tr>
              <a:tr h="517164">
                <a:tc>
                  <a:txBody>
                    <a:bodyPr/>
                    <a:lstStyle/>
                    <a:p>
                      <a:pPr algn="ctr"/>
                      <a:r>
                        <a:rPr lang="en-US" dirty="0"/>
                        <a:t>3</a:t>
                      </a:r>
                    </a:p>
                  </a:txBody>
                  <a:tcPr/>
                </a:tc>
                <a:tc>
                  <a:txBody>
                    <a:bodyPr/>
                    <a:lstStyle/>
                    <a:p>
                      <a:r>
                        <a:rPr lang="en-US" sz="1800" dirty="0"/>
                        <a:t>United Nations Convention on the Rights of the Child. </a:t>
                      </a:r>
                      <a:r>
                        <a:rPr lang="en-US" sz="1800" dirty="0">
                          <a:hlinkClick r:id="rId6"/>
                        </a:rPr>
                        <a:t>https://www.ohchr.org/en/professionalinterest/pages/crc.aspx</a:t>
                      </a:r>
                      <a:endParaRPr lang="en-US" sz="1800" dirty="0"/>
                    </a:p>
                  </a:txBody>
                  <a:tcPr/>
                </a:tc>
                <a:extLst>
                  <a:ext uri="{0D108BD9-81ED-4DB2-BD59-A6C34878D82A}">
                    <a16:rowId xmlns:a16="http://schemas.microsoft.com/office/drawing/2014/main" val="168671097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77393008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809173800"/>
                  </a:ext>
                </a:extLst>
              </a:tr>
            </a:tbl>
          </a:graphicData>
        </a:graphic>
      </p:graphicFrame>
    </p:spTree>
    <p:extLst>
      <p:ext uri="{BB962C8B-B14F-4D97-AF65-F5344CB8AC3E}">
        <p14:creationId xmlns:p14="http://schemas.microsoft.com/office/powerpoint/2010/main" val="3190259241"/>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3" name="Picture 2">
            <a:extLst>
              <a:ext uri="{FF2B5EF4-FFF2-40B4-BE49-F238E27FC236}">
                <a16:creationId xmlns:a16="http://schemas.microsoft.com/office/drawing/2014/main" id="{6846616A-B9F0-4B25-9000-3922F2D15CFD}"/>
              </a:ext>
            </a:extLst>
          </p:cNvPr>
          <p:cNvPicPr>
            <a:picLocks noChangeAspect="1"/>
          </p:cNvPicPr>
          <p:nvPr/>
        </p:nvPicPr>
        <p:blipFill>
          <a:blip r:embed="rId4"/>
          <a:stretch>
            <a:fillRect/>
          </a:stretch>
        </p:blipFill>
        <p:spPr>
          <a:xfrm>
            <a:off x="2836580" y="285750"/>
            <a:ext cx="3551466" cy="4572000"/>
          </a:xfrm>
          <a:prstGeom prst="rect">
            <a:avLst/>
          </a:prstGeom>
          <a:ln>
            <a:solidFill>
              <a:schemeClr val="tx1"/>
            </a:solidFill>
          </a:ln>
        </p:spPr>
      </p:pic>
    </p:spTree>
    <p:extLst>
      <p:ext uri="{BB962C8B-B14F-4D97-AF65-F5344CB8AC3E}">
        <p14:creationId xmlns:p14="http://schemas.microsoft.com/office/powerpoint/2010/main" val="1956789287"/>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8" name="Google Shape;223;p11">
            <a:extLst>
              <a:ext uri="{FF2B5EF4-FFF2-40B4-BE49-F238E27FC236}">
                <a16:creationId xmlns:a16="http://schemas.microsoft.com/office/drawing/2014/main" id="{5BC4AE80-E6E3-436C-97C8-0328C7632987}"/>
              </a:ext>
            </a:extLst>
          </p:cNvPr>
          <p:cNvPicPr preferRelativeResize="0">
            <a:picLocks noChangeAspect="1"/>
          </p:cNvPicPr>
          <p:nvPr/>
        </p:nvPicPr>
        <p:blipFill rotWithShape="1">
          <a:blip r:embed="rId4">
            <a:alphaModFix/>
          </a:blip>
          <a:srcRect/>
          <a:stretch/>
        </p:blipFill>
        <p:spPr>
          <a:xfrm rot="-5400000">
            <a:off x="3826761" y="1129233"/>
            <a:ext cx="1281392" cy="6217920"/>
          </a:xfrm>
          <a:prstGeom prst="rect">
            <a:avLst/>
          </a:prstGeom>
          <a:noFill/>
          <a:ln>
            <a:noFill/>
          </a:ln>
        </p:spPr>
      </p:pic>
      <p:pic>
        <p:nvPicPr>
          <p:cNvPr id="9" name="Google Shape;224;p11">
            <a:extLst>
              <a:ext uri="{FF2B5EF4-FFF2-40B4-BE49-F238E27FC236}">
                <a16:creationId xmlns:a16="http://schemas.microsoft.com/office/drawing/2014/main" id="{169F8139-F05F-4E5F-AFEF-0908B64601BB}"/>
              </a:ext>
            </a:extLst>
          </p:cNvPr>
          <p:cNvPicPr preferRelativeResize="0">
            <a:picLocks noChangeAspect="1"/>
          </p:cNvPicPr>
          <p:nvPr/>
        </p:nvPicPr>
        <p:blipFill rotWithShape="1">
          <a:blip r:embed="rId5">
            <a:alphaModFix/>
          </a:blip>
          <a:srcRect l="-5568" t="-501" r="-1109"/>
          <a:stretch/>
        </p:blipFill>
        <p:spPr>
          <a:xfrm rot="-5400000">
            <a:off x="3720954" y="-466347"/>
            <a:ext cx="1493008" cy="6217920"/>
          </a:xfrm>
          <a:prstGeom prst="rect">
            <a:avLst/>
          </a:prstGeom>
          <a:noFill/>
          <a:ln>
            <a:noFill/>
          </a:ln>
        </p:spPr>
      </p:pic>
      <p:pic>
        <p:nvPicPr>
          <p:cNvPr id="10" name="Google Shape;225;p11">
            <a:extLst>
              <a:ext uri="{FF2B5EF4-FFF2-40B4-BE49-F238E27FC236}">
                <a16:creationId xmlns:a16="http://schemas.microsoft.com/office/drawing/2014/main" id="{09B3A08A-56A4-4863-B5BB-509D15144D89}"/>
              </a:ext>
            </a:extLst>
          </p:cNvPr>
          <p:cNvPicPr preferRelativeResize="0">
            <a:picLocks noChangeAspect="1"/>
          </p:cNvPicPr>
          <p:nvPr/>
        </p:nvPicPr>
        <p:blipFill rotWithShape="1">
          <a:blip r:embed="rId6">
            <a:alphaModFix/>
          </a:blip>
          <a:srcRect l="9" r="19"/>
          <a:stretch/>
        </p:blipFill>
        <p:spPr>
          <a:xfrm rot="-5400000">
            <a:off x="3826762" y="-2061927"/>
            <a:ext cx="1281392" cy="6217920"/>
          </a:xfrm>
          <a:prstGeom prst="rect">
            <a:avLst/>
          </a:prstGeom>
          <a:noFill/>
          <a:ln>
            <a:noFill/>
          </a:ln>
        </p:spPr>
      </p:pic>
    </p:spTree>
    <p:extLst>
      <p:ext uri="{BB962C8B-B14F-4D97-AF65-F5344CB8AC3E}">
        <p14:creationId xmlns:p14="http://schemas.microsoft.com/office/powerpoint/2010/main" val="1187126987"/>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7" name="Google Shape;589;p42">
            <a:extLst>
              <a:ext uri="{FF2B5EF4-FFF2-40B4-BE49-F238E27FC236}">
                <a16:creationId xmlns:a16="http://schemas.microsoft.com/office/drawing/2014/main" id="{0A506C4C-06B8-47AE-8AD0-21AC5A7F95B8}"/>
              </a:ext>
            </a:extLst>
          </p:cNvPr>
          <p:cNvPicPr preferRelativeResize="0">
            <a:picLocks noChangeAspect="1"/>
          </p:cNvPicPr>
          <p:nvPr/>
        </p:nvPicPr>
        <p:blipFill rotWithShape="1">
          <a:blip r:embed="rId4"/>
          <a:srcRect/>
          <a:stretch/>
        </p:blipFill>
        <p:spPr>
          <a:xfrm>
            <a:off x="2870391" y="285750"/>
            <a:ext cx="3403218" cy="4572000"/>
          </a:xfrm>
          <a:prstGeom prst="rect">
            <a:avLst/>
          </a:prstGeom>
          <a:noFill/>
          <a:ln>
            <a:noFill/>
          </a:ln>
        </p:spPr>
      </p:pic>
    </p:spTree>
    <p:extLst>
      <p:ext uri="{BB962C8B-B14F-4D97-AF65-F5344CB8AC3E}">
        <p14:creationId xmlns:p14="http://schemas.microsoft.com/office/powerpoint/2010/main" val="954722693"/>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6" name="Google Shape;588;p42">
            <a:extLst>
              <a:ext uri="{FF2B5EF4-FFF2-40B4-BE49-F238E27FC236}">
                <a16:creationId xmlns:a16="http://schemas.microsoft.com/office/drawing/2014/main" id="{2C3105F3-CA02-45E2-8235-EBF10766A832}"/>
              </a:ext>
            </a:extLst>
          </p:cNvPr>
          <p:cNvPicPr preferRelativeResize="0">
            <a:picLocks noChangeAspect="1"/>
          </p:cNvPicPr>
          <p:nvPr/>
        </p:nvPicPr>
        <p:blipFill rotWithShape="1">
          <a:blip r:embed="rId4">
            <a:alphaModFix/>
          </a:blip>
          <a:srcRect/>
          <a:stretch/>
        </p:blipFill>
        <p:spPr>
          <a:xfrm>
            <a:off x="2683099" y="285750"/>
            <a:ext cx="3777802" cy="4572000"/>
          </a:xfrm>
          <a:prstGeom prst="rect">
            <a:avLst/>
          </a:prstGeom>
          <a:noFill/>
          <a:ln>
            <a:noFill/>
          </a:ln>
        </p:spPr>
      </p:pic>
    </p:spTree>
    <p:extLst>
      <p:ext uri="{BB962C8B-B14F-4D97-AF65-F5344CB8AC3E}">
        <p14:creationId xmlns:p14="http://schemas.microsoft.com/office/powerpoint/2010/main" val="3188864661"/>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Universal Declaration on Human Rights</a:t>
            </a:r>
            <a:br>
              <a:rPr lang="en-US" sz="2800" dirty="0"/>
            </a:br>
            <a:r>
              <a:rPr lang="en-US" dirty="0"/>
              <a:t>Article 6</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4356670" cy="3372740"/>
          </a:xfrm>
        </p:spPr>
        <p:txBody>
          <a:bodyPr anchor="ctr">
            <a:normAutofit/>
          </a:bodyPr>
          <a:lstStyle/>
          <a:p>
            <a:pPr marL="114300" indent="0">
              <a:buNone/>
            </a:pPr>
            <a:r>
              <a:rPr lang="en-US" dirty="0"/>
              <a:t>You have a right to be accepted everywhere as a person before the law</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281342"/>
            <a:ext cx="1440965" cy="1467165"/>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400" dirty="0"/>
              <a:t>Convention on the Rights of the Child</a:t>
            </a:r>
            <a:br>
              <a:rPr lang="en-US" sz="2800" dirty="0"/>
            </a:br>
            <a:r>
              <a:rPr lang="en-US" sz="2800" dirty="0"/>
              <a:t>Article 32 – Protection from Child Labor</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4356670" cy="3372740"/>
          </a:xfrm>
        </p:spPr>
        <p:txBody>
          <a:bodyPr anchor="ctr">
            <a:normAutofit/>
          </a:bodyPr>
          <a:lstStyle/>
          <a:p>
            <a:pPr marL="114300" indent="0">
              <a:buNone/>
            </a:pPr>
            <a:r>
              <a:rPr lang="en-US" sz="2000" b="0" dirty="0"/>
              <a:t>You should be protected from work that is dangerous to your health…</a:t>
            </a:r>
          </a:p>
          <a:p>
            <a:pPr marL="114300" indent="0">
              <a:buNone/>
            </a:pPr>
            <a:endParaRPr lang="en-US" sz="2000" b="0" dirty="0"/>
          </a:p>
          <a:p>
            <a:pPr marL="114300" indent="0">
              <a:buNone/>
            </a:pPr>
            <a:r>
              <a:rPr lang="en-US" sz="2000" b="0" dirty="0"/>
              <a:t>…or work that interferes with your education.</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365438"/>
            <a:ext cx="1440965" cy="1298972"/>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extLst>
      <p:ext uri="{BB962C8B-B14F-4D97-AF65-F5344CB8AC3E}">
        <p14:creationId xmlns:p14="http://schemas.microsoft.com/office/powerpoint/2010/main" val="3392167418"/>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5956852" y="1070345"/>
            <a:ext cx="3059557" cy="29133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4000">
                <a:solidFill>
                  <a:srgbClr val="FF7A2E"/>
                </a:solidFill>
              </a:rPr>
              <a:t>Child Labor is Just Not Fair!</a:t>
            </a:r>
            <a:br>
              <a:rPr lang="en-US" sz="4400">
                <a:solidFill>
                  <a:srgbClr val="FF7A2E"/>
                </a:solidFill>
              </a:rPr>
            </a:br>
            <a:r>
              <a:rPr lang="en-US" sz="1200"/>
              <a:t>1</a:t>
            </a:r>
            <a:br>
              <a:rPr lang="en-US" sz="2800">
                <a:solidFill>
                  <a:srgbClr val="FF7A2E"/>
                </a:solidFill>
              </a:rPr>
            </a:br>
            <a:r>
              <a:rPr lang="en-US" sz="2800">
                <a:solidFill>
                  <a:srgbClr val="FF7A2E"/>
                </a:solidFill>
              </a:rPr>
              <a:t>Lesson 9A</a:t>
            </a:r>
            <a:endParaRPr sz="4400">
              <a:solidFill>
                <a:srgbClr val="FF7A2E"/>
              </a:solidFill>
            </a:endParaRPr>
          </a:p>
        </p:txBody>
      </p:sp>
      <p:pic>
        <p:nvPicPr>
          <p:cNvPr id="96" name="Google Shape;96;p2" descr="Logo for the Geneva Office for Human Rights Education (3 brown dots over a v with the letters GO-HRE on a white circle)"/>
          <p:cNvPicPr preferRelativeResize="0"/>
          <p:nvPr/>
        </p:nvPicPr>
        <p:blipFill rotWithShape="1">
          <a:blip r:embed="rId3">
            <a:alphaModFix/>
          </a:blip>
          <a:srcRect/>
          <a:stretch/>
        </p:blipFill>
        <p:spPr>
          <a:xfrm>
            <a:off x="8141971" y="155944"/>
            <a:ext cx="914400" cy="914400"/>
          </a:xfrm>
          <a:prstGeom prst="rect">
            <a:avLst/>
          </a:prstGeom>
          <a:noFill/>
          <a:ln>
            <a:noFill/>
          </a:ln>
        </p:spPr>
      </p:pic>
      <p:sp>
        <p:nvSpPr>
          <p:cNvPr id="97" name="Google Shape;97;p2"/>
          <p:cNvSpPr txBox="1"/>
          <p:nvPr/>
        </p:nvSpPr>
        <p:spPr>
          <a:xfrm>
            <a:off x="61525" y="4412125"/>
            <a:ext cx="8994900" cy="615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400" b="1">
                <a:solidFill>
                  <a:srgbClr val="FFCC00"/>
                </a:solidFill>
              </a:rPr>
              <a:t>Geneva Office of Human Rights Education</a:t>
            </a:r>
            <a:endParaRPr sz="2400" b="1">
              <a:solidFill>
                <a:srgbClr val="FFCC00"/>
              </a:solidFill>
            </a:endParaRPr>
          </a:p>
        </p:txBody>
      </p:sp>
      <p:sp>
        <p:nvSpPr>
          <p:cNvPr id="98" name="Google Shape;98;p2"/>
          <p:cNvSpPr txBox="1"/>
          <p:nvPr/>
        </p:nvSpPr>
        <p:spPr>
          <a:xfrm>
            <a:off x="342900" y="218825"/>
            <a:ext cx="1336500" cy="615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400" b="1">
                <a:solidFill>
                  <a:srgbClr val="FFCC00"/>
                </a:solidFill>
              </a:rPr>
              <a:t>Colega</a:t>
            </a:r>
            <a:endParaRPr sz="2400" b="1">
              <a:solidFill>
                <a:srgbClr val="FFCC00"/>
              </a:solidFill>
            </a:endParaRPr>
          </a:p>
        </p:txBody>
      </p:sp>
      <p:pic>
        <p:nvPicPr>
          <p:cNvPr id="99" name="Google Shape;99;p2"/>
          <p:cNvPicPr preferRelativeResize="0"/>
          <p:nvPr/>
        </p:nvPicPr>
        <p:blipFill rotWithShape="1">
          <a:blip r:embed="rId4">
            <a:alphaModFix/>
          </a:blip>
          <a:srcRect l="1932" t="738" r="1926" b="5619"/>
          <a:stretch/>
        </p:blipFill>
        <p:spPr>
          <a:xfrm>
            <a:off x="557540" y="1070346"/>
            <a:ext cx="5179232" cy="2913318"/>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spTree>
    <p:extLst>
      <p:ext uri="{BB962C8B-B14F-4D97-AF65-F5344CB8AC3E}">
        <p14:creationId xmlns:p14="http://schemas.microsoft.com/office/powerpoint/2010/main" val="1989619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86"/>
        <p:cNvGrpSpPr/>
        <p:nvPr/>
      </p:nvGrpSpPr>
      <p:grpSpPr>
        <a:xfrm>
          <a:off x="0" y="0"/>
          <a:ext cx="0" cy="0"/>
          <a:chOff x="0" y="0"/>
          <a:chExt cx="0" cy="0"/>
        </a:xfrm>
      </p:grpSpPr>
      <p:pic>
        <p:nvPicPr>
          <p:cNvPr id="87" name="Google Shape;87;p2" descr="Four children jumping and raising their hands in joy"/>
          <p:cNvPicPr preferRelativeResize="0"/>
          <p:nvPr/>
        </p:nvPicPr>
        <p:blipFill rotWithShape="1">
          <a:blip r:embed="rId3">
            <a:alphaModFix/>
          </a:blip>
          <a:srcRect/>
          <a:stretch/>
        </p:blipFill>
        <p:spPr>
          <a:xfrm>
            <a:off x="453655" y="1070344"/>
            <a:ext cx="5387002" cy="2913322"/>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sp>
        <p:nvSpPr>
          <p:cNvPr id="88" name="Google Shape;88;p2"/>
          <p:cNvSpPr txBox="1">
            <a:spLocks noGrp="1"/>
          </p:cNvSpPr>
          <p:nvPr>
            <p:ph type="ctrTitle"/>
          </p:nvPr>
        </p:nvSpPr>
        <p:spPr>
          <a:xfrm>
            <a:off x="5956852" y="1070345"/>
            <a:ext cx="3059557" cy="29133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4000" dirty="0">
                <a:solidFill>
                  <a:srgbClr val="FF7A2E"/>
                </a:solidFill>
              </a:rPr>
              <a:t>Child Labor is Just Not Fair!</a:t>
            </a:r>
            <a:br>
              <a:rPr lang="en-US" sz="4400" dirty="0">
                <a:solidFill>
                  <a:srgbClr val="FF7A2E"/>
                </a:solidFill>
              </a:rPr>
            </a:br>
            <a:r>
              <a:rPr lang="en-US" sz="1200" dirty="0"/>
              <a:t>1</a:t>
            </a:r>
            <a:br>
              <a:rPr lang="en-US" sz="2800" dirty="0">
                <a:solidFill>
                  <a:srgbClr val="FF7A2E"/>
                </a:solidFill>
              </a:rPr>
            </a:br>
            <a:r>
              <a:rPr lang="en-US" sz="2800" dirty="0">
                <a:solidFill>
                  <a:srgbClr val="FF7A2E"/>
                </a:solidFill>
              </a:rPr>
              <a:t>Lesson 9A</a:t>
            </a:r>
            <a:endParaRPr sz="4400" dirty="0">
              <a:solidFill>
                <a:srgbClr val="FF7A2E"/>
              </a:solidFill>
            </a:endParaRPr>
          </a:p>
        </p:txBody>
      </p:sp>
      <p:pic>
        <p:nvPicPr>
          <p:cNvPr id="89" name="Google Shape;89;p2" descr="Logo for the Geneva Office for Human Rights Education (3 brown dots over a v with the letters GO-HRE on a white circle)"/>
          <p:cNvPicPr preferRelativeResize="0"/>
          <p:nvPr/>
        </p:nvPicPr>
        <p:blipFill>
          <a:blip r:embed="rId4"/>
          <a:srcRect/>
          <a:stretch/>
        </p:blipFill>
        <p:spPr>
          <a:xfrm>
            <a:off x="8141971" y="155944"/>
            <a:ext cx="914400" cy="914400"/>
          </a:xfrm>
          <a:prstGeom prst="rect">
            <a:avLst/>
          </a:prstGeom>
          <a:noFill/>
          <a:ln>
            <a:noFill/>
          </a:ln>
        </p:spPr>
      </p:pic>
      <p:sp>
        <p:nvSpPr>
          <p:cNvPr id="5" name="Google Shape;87;g7372b59db7_0_507">
            <a:extLst>
              <a:ext uri="{FF2B5EF4-FFF2-40B4-BE49-F238E27FC236}">
                <a16:creationId xmlns:a16="http://schemas.microsoft.com/office/drawing/2014/main" id="{59F48089-0A71-44FA-A3E6-A3800DFBF32F}"/>
              </a:ext>
            </a:extLst>
          </p:cNvPr>
          <p:cNvSpPr txBox="1">
            <a:spLocks/>
          </p:cNvSpPr>
          <p:nvPr/>
        </p:nvSpPr>
        <p:spPr>
          <a:xfrm>
            <a:off x="61525" y="4210493"/>
            <a:ext cx="8994900" cy="8169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400" b="1" i="0" u="none" strike="noStrike" kern="0" cap="none" spc="0" normalizeH="0" baseline="0" noProof="0" dirty="0">
                <a:ln>
                  <a:noFill/>
                </a:ln>
                <a:solidFill>
                  <a:srgbClr val="FFCC00"/>
                </a:solidFill>
                <a:effectLst/>
                <a:uLnTx/>
                <a:uFillTx/>
                <a:latin typeface="Arial"/>
                <a:cs typeface="Arial"/>
                <a:sym typeface="Arial"/>
              </a:rPr>
              <a:t>Protection from Child Labor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877474" y="2114559"/>
            <a:ext cx="7666500"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t>Welcome and Warm Up</a:t>
            </a:r>
            <a:endParaRPr/>
          </a:p>
        </p:txBody>
      </p:sp>
      <p:sp>
        <p:nvSpPr>
          <p:cNvPr id="181" name="Google Shape;181;p5"/>
          <p:cNvSpPr txBox="1">
            <a:spLocks noGrp="1"/>
          </p:cNvSpPr>
          <p:nvPr>
            <p:ph type="body" idx="1"/>
          </p:nvPr>
        </p:nvSpPr>
        <p:spPr>
          <a:xfrm>
            <a:off x="877463" y="1524000"/>
            <a:ext cx="3657600" cy="310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SzPts val="1800"/>
              <a:buNone/>
            </a:pPr>
            <a:br>
              <a:rPr lang="en-US" sz="1572"/>
            </a:br>
            <a:endParaRPr sz="1572"/>
          </a:p>
        </p:txBody>
      </p:sp>
      <p:sp>
        <p:nvSpPr>
          <p:cNvPr id="182" name="Google Shape;182;p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pic>
        <p:nvPicPr>
          <p:cNvPr id="183" name="Google Shape;183;p5" descr="Orange and yellow smiley sun the logo for welcome and warm up in the lessons"/>
          <p:cNvPicPr preferRelativeResize="0"/>
          <p:nvPr/>
        </p:nvPicPr>
        <p:blipFill rotWithShape="1">
          <a:blip r:embed="rId3">
            <a:alphaModFix/>
          </a:blip>
          <a:srcRect/>
          <a:stretch/>
        </p:blipFill>
        <p:spPr>
          <a:xfrm>
            <a:off x="7610373" y="342276"/>
            <a:ext cx="1050587" cy="1097280"/>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descr="Lyrics for Here We are Together">
            <a:hlinkClick r:id="rId3"/>
          </p:cNvPr>
          <p:cNvPicPr preferRelativeResize="0"/>
          <p:nvPr/>
        </p:nvPicPr>
        <p:blipFill rotWithShape="1">
          <a:blip r:embed="rId4">
            <a:alphaModFix/>
          </a:blip>
          <a:srcRect b="15812"/>
          <a:stretch/>
        </p:blipFill>
        <p:spPr>
          <a:xfrm>
            <a:off x="1591166" y="418773"/>
            <a:ext cx="5320380" cy="4180187"/>
          </a:xfrm>
          <a:prstGeom prst="rect">
            <a:avLst/>
          </a:prstGeom>
          <a:noFill/>
          <a:ln>
            <a:noFill/>
          </a:ln>
          <a:effectLst>
            <a:outerShdw blurRad="50800" dist="38100" dir="2700000" algn="tl" rotWithShape="0">
              <a:prstClr val="black">
                <a:alpha val="40000"/>
              </a:prstClr>
            </a:outerShdw>
          </a:effectLst>
        </p:spPr>
      </p:pic>
      <p:pic>
        <p:nvPicPr>
          <p:cNvPr id="180" name="Google Shape;180;g7373cc9f06_0_515" descr="A purple bird perched on a tree branch singing the logo used to introduce a song in the lessons"/>
          <p:cNvPicPr preferRelativeResize="0"/>
          <p:nvPr/>
        </p:nvPicPr>
        <p:blipFill rotWithShape="1">
          <a:blip r:embed="rId5">
            <a:alphaModFix/>
          </a:blip>
          <a:srcRect/>
          <a:stretch/>
        </p:blipFill>
        <p:spPr>
          <a:xfrm>
            <a:off x="7517690" y="194086"/>
            <a:ext cx="945918" cy="1038203"/>
          </a:xfrm>
          <a:prstGeom prst="rect">
            <a:avLst/>
          </a:prstGeom>
          <a:noFill/>
          <a:ln>
            <a:noFill/>
          </a:ln>
        </p:spPr>
      </p:pic>
      <p:sp>
        <p:nvSpPr>
          <p:cNvPr id="2" name="Action Button: Sound 1">
            <a:hlinkClick r:id="rId3"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Here We Are Together</a:t>
            </a:r>
            <a:endParaRPr/>
          </a:p>
          <a:p>
            <a:pPr marL="0" lvl="0" indent="0" algn="l" rtl="0">
              <a:lnSpc>
                <a:spcPct val="100000"/>
              </a:lnSpc>
              <a:spcBef>
                <a:spcPts val="0"/>
              </a:spcBef>
              <a:spcAft>
                <a:spcPts val="0"/>
              </a:spcAft>
              <a:buSzPts val="3600"/>
              <a:buNone/>
            </a:pPr>
            <a:endParaRPr/>
          </a:p>
        </p:txBody>
      </p:sp>
      <p:sp>
        <p:nvSpPr>
          <p:cNvPr id="186" name="Google Shape;186;g7373cc9f06_0_609"/>
          <p:cNvSpPr txBox="1">
            <a:spLocks noGrp="1"/>
          </p:cNvSpPr>
          <p:nvPr>
            <p:ph type="body" idx="1"/>
          </p:nvPr>
        </p:nvSpPr>
        <p:spPr>
          <a:xfrm>
            <a:off x="877463"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dirty="0"/>
              <a:t>All</a:t>
            </a:r>
            <a:r>
              <a:rPr lang="en-US" b="0" dirty="0"/>
              <a:t> </a:t>
            </a:r>
          </a:p>
          <a:p>
            <a:pPr marL="457200" lvl="1" indent="0">
              <a:spcBef>
                <a:spcPts val="600"/>
              </a:spcBef>
              <a:buNone/>
            </a:pPr>
            <a:r>
              <a:rPr lang="en-US" b="0" dirty="0"/>
              <a:t>Here we are together, together, together,</a:t>
            </a:r>
            <a:endParaRPr b="0" dirty="0"/>
          </a:p>
          <a:p>
            <a:pPr marL="457200" lvl="1" indent="0">
              <a:spcBef>
                <a:spcPts val="600"/>
              </a:spcBef>
              <a:buNone/>
            </a:pPr>
            <a:r>
              <a:rPr lang="en-US" b="0" dirty="0"/>
              <a:t>Here we are together, with our happy face.</a:t>
            </a:r>
            <a:endParaRPr b="0" dirty="0"/>
          </a:p>
          <a:p>
            <a:pPr marL="0" lvl="0" indent="0" algn="l" rtl="0">
              <a:lnSpc>
                <a:spcPct val="100000"/>
              </a:lnSpc>
              <a:spcBef>
                <a:spcPts val="600"/>
              </a:spcBef>
              <a:spcAft>
                <a:spcPts val="0"/>
              </a:spcAft>
              <a:buSzPts val="2000"/>
              <a:buNone/>
            </a:pPr>
            <a:r>
              <a:rPr lang="en-US" dirty="0"/>
              <a:t>Teacher</a:t>
            </a:r>
            <a:endParaRPr lang="en-US" b="0" dirty="0"/>
          </a:p>
          <a:p>
            <a:pPr marL="457200" lvl="1" indent="0">
              <a:spcBef>
                <a:spcPts val="600"/>
              </a:spcBef>
              <a:buNone/>
            </a:pPr>
            <a:r>
              <a:rPr lang="en-US" b="0" dirty="0"/>
              <a:t>There’s _________ and _________ and _________ and _________!</a:t>
            </a:r>
            <a:endParaRPr b="0" dirty="0"/>
          </a:p>
          <a:p>
            <a:pPr marL="0" lvl="0" indent="0" algn="l" rtl="0">
              <a:lnSpc>
                <a:spcPct val="100000"/>
              </a:lnSpc>
              <a:spcBef>
                <a:spcPts val="600"/>
              </a:spcBef>
              <a:spcAft>
                <a:spcPts val="0"/>
              </a:spcAft>
              <a:buSzPts val="2000"/>
              <a:buNone/>
            </a:pPr>
            <a:r>
              <a:rPr lang="en-US" dirty="0"/>
              <a:t>All</a:t>
            </a:r>
            <a:endParaRPr lang="en-US" b="0" dirty="0"/>
          </a:p>
          <a:p>
            <a:pPr marL="457200" lvl="1" indent="0">
              <a:spcBef>
                <a:spcPts val="600"/>
              </a:spcBef>
              <a:buNone/>
            </a:pPr>
            <a:r>
              <a:rPr lang="en-US" b="0" dirty="0"/>
              <a:t>Oh, here we are together in our happy place!</a:t>
            </a:r>
            <a:endParaRPr sz="2800" dirty="0"/>
          </a:p>
        </p:txBody>
      </p:sp>
      <p:sp>
        <p:nvSpPr>
          <p:cNvPr id="187" name="Google Shape;187;g7373cc9f06_0_60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876614" y="302132"/>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4656C2B8-F626-43A0-AEDC-722CB1B7E8E8}"/>
              </a:ext>
            </a:extLst>
          </p:cNvPr>
          <p:cNvSpPr/>
          <p:nvPr/>
        </p:nvSpPr>
        <p:spPr>
          <a:xfrm>
            <a:off x="7939734" y="385043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Alternate Words</a:t>
            </a:r>
            <a:endParaRPr/>
          </a:p>
        </p:txBody>
      </p:sp>
      <p:sp>
        <p:nvSpPr>
          <p:cNvPr id="302" name="Google Shape;302;p7"/>
          <p:cNvSpPr txBox="1">
            <a:spLocks noGrp="1"/>
          </p:cNvSpPr>
          <p:nvPr>
            <p:ph type="body" idx="2"/>
          </p:nvPr>
        </p:nvSpPr>
        <p:spPr>
          <a:xfrm>
            <a:off x="869163" y="1444750"/>
            <a:ext cx="7509000" cy="3108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b="0" dirty="0"/>
              <a:t>Here we go a-walking</a:t>
            </a:r>
            <a:endParaRPr b="0" dirty="0"/>
          </a:p>
          <a:p>
            <a:pPr marL="457200" lvl="0" indent="-381000" algn="l" rtl="0">
              <a:lnSpc>
                <a:spcPct val="100000"/>
              </a:lnSpc>
              <a:spcBef>
                <a:spcPts val="0"/>
              </a:spcBef>
              <a:spcAft>
                <a:spcPts val="0"/>
              </a:spcAft>
              <a:buSzPts val="2400"/>
              <a:buChar char="●"/>
            </a:pPr>
            <a:r>
              <a:rPr lang="en-US" b="0" dirty="0"/>
              <a:t>Here we are a-singing</a:t>
            </a:r>
            <a:endParaRPr b="0" dirty="0"/>
          </a:p>
          <a:p>
            <a:pPr marL="457200" lvl="0" indent="-381000" algn="l" rtl="0">
              <a:lnSpc>
                <a:spcPct val="100000"/>
              </a:lnSpc>
              <a:spcBef>
                <a:spcPts val="0"/>
              </a:spcBef>
              <a:spcAft>
                <a:spcPts val="0"/>
              </a:spcAft>
              <a:buSzPts val="2400"/>
              <a:buChar char="●"/>
            </a:pPr>
            <a:r>
              <a:rPr lang="en-US" b="0" dirty="0"/>
              <a:t>Here we go a-marching</a:t>
            </a:r>
            <a:endParaRPr b="0" dirty="0"/>
          </a:p>
          <a:p>
            <a:pPr marL="457200" lvl="0" indent="-381000" algn="l" rtl="0">
              <a:lnSpc>
                <a:spcPct val="100000"/>
              </a:lnSpc>
              <a:spcBef>
                <a:spcPts val="0"/>
              </a:spcBef>
              <a:spcAft>
                <a:spcPts val="0"/>
              </a:spcAft>
              <a:buSzPts val="2400"/>
              <a:buChar char="●"/>
            </a:pPr>
            <a:r>
              <a:rPr lang="en-US" b="0" dirty="0"/>
              <a:t>Here we are a-clapping</a:t>
            </a:r>
            <a:endParaRPr b="0" dirty="0"/>
          </a:p>
          <a:p>
            <a:pPr marL="0" lvl="0" indent="0" algn="l" rtl="0">
              <a:lnSpc>
                <a:spcPct val="100000"/>
              </a:lnSpc>
              <a:spcBef>
                <a:spcPts val="0"/>
              </a:spcBef>
              <a:spcAft>
                <a:spcPts val="0"/>
              </a:spcAft>
              <a:buSzPts val="1800"/>
              <a:buNone/>
            </a:pPr>
            <a:endParaRPr b="0" dirty="0"/>
          </a:p>
          <a:p>
            <a:pPr marL="0" lvl="0" indent="0" algn="l" rtl="0">
              <a:lnSpc>
                <a:spcPct val="100000"/>
              </a:lnSpc>
              <a:spcBef>
                <a:spcPts val="0"/>
              </a:spcBef>
              <a:spcAft>
                <a:spcPts val="0"/>
              </a:spcAft>
              <a:buSzPts val="1800"/>
              <a:buNone/>
            </a:pPr>
            <a:r>
              <a:rPr lang="en-US" b="0" dirty="0"/>
              <a:t>Make up actions based on the words! </a:t>
            </a:r>
          </a:p>
          <a:p>
            <a:pPr marL="0" lvl="0" indent="0" algn="l" rtl="0">
              <a:lnSpc>
                <a:spcPct val="100000"/>
              </a:lnSpc>
              <a:spcBef>
                <a:spcPts val="0"/>
              </a:spcBef>
              <a:spcAft>
                <a:spcPts val="0"/>
              </a:spcAft>
              <a:buSzPts val="1800"/>
              <a:buNone/>
            </a:pPr>
            <a:r>
              <a:rPr lang="en-US" b="0" dirty="0"/>
              <a:t>And you can make up your own words. </a:t>
            </a:r>
          </a:p>
          <a:p>
            <a:pPr marL="0" lvl="0" indent="0" algn="l" rtl="0">
              <a:lnSpc>
                <a:spcPct val="100000"/>
              </a:lnSpc>
              <a:spcBef>
                <a:spcPts val="0"/>
              </a:spcBef>
              <a:spcAft>
                <a:spcPts val="0"/>
              </a:spcAft>
              <a:buSzPts val="1800"/>
              <a:buNone/>
            </a:pPr>
            <a:r>
              <a:rPr lang="en-US" b="0" dirty="0"/>
              <a:t>Think of other phrases that might fit the music.</a:t>
            </a:r>
            <a:endParaRPr b="0" dirty="0"/>
          </a:p>
        </p:txBody>
      </p:sp>
      <p:sp>
        <p:nvSpPr>
          <p:cNvPr id="303" name="Google Shape;303;p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04" name="Google Shape;304;p7" descr="A purple bird perched on a tree branch singing the logo used to introduce a song in the lessons"/>
          <p:cNvPicPr preferRelativeResize="0"/>
          <p:nvPr/>
        </p:nvPicPr>
        <p:blipFill rotWithShape="1">
          <a:blip r:embed="rId3">
            <a:alphaModFix/>
          </a:blip>
          <a:srcRect/>
          <a:stretch/>
        </p:blipFill>
        <p:spPr>
          <a:xfrm>
            <a:off x="7888081" y="194086"/>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230E7665-582F-4068-AC7B-D7BA2C521F67}"/>
              </a:ext>
            </a:extLst>
          </p:cNvPr>
          <p:cNvSpPr/>
          <p:nvPr/>
        </p:nvSpPr>
        <p:spPr>
          <a:xfrm>
            <a:off x="8027754"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title"/>
          </p:nvPr>
        </p:nvSpPr>
        <p:spPr>
          <a:xfrm>
            <a:off x="941832" y="-329184"/>
            <a:ext cx="7593730" cy="1773943"/>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Review</a:t>
            </a:r>
            <a:endParaRPr dirty="0"/>
          </a:p>
        </p:txBody>
      </p:sp>
      <p:sp>
        <p:nvSpPr>
          <p:cNvPr id="213" name="Google Shape;213;p10"/>
          <p:cNvSpPr txBox="1">
            <a:spLocks noGrp="1"/>
          </p:cNvSpPr>
          <p:nvPr>
            <p:ph type="body" idx="1"/>
          </p:nvPr>
        </p:nvSpPr>
        <p:spPr>
          <a:xfrm>
            <a:off x="649224" y="923544"/>
            <a:ext cx="5870777" cy="3709056"/>
          </a:xfrm>
          <a:prstGeom prst="rect">
            <a:avLst/>
          </a:prstGeom>
          <a:noFill/>
          <a:ln>
            <a:noFill/>
          </a:ln>
        </p:spPr>
        <p:txBody>
          <a:bodyPr spcFirstLastPara="1" wrap="square" lIns="91425" tIns="91425" rIns="91425" bIns="91425" anchor="t" anchorCtr="0">
            <a:normAutofit lnSpcReduction="10000"/>
          </a:bodyPr>
          <a:lstStyle/>
          <a:p>
            <a:pPr marL="444500">
              <a:lnSpc>
                <a:spcPct val="105000"/>
              </a:lnSpc>
              <a:buSzPts val="2000"/>
            </a:pPr>
            <a:r>
              <a:rPr lang="en-US" sz="2000" dirty="0"/>
              <a:t>Who had a chance to get</a:t>
            </a:r>
            <a:r>
              <a:rPr lang="en-US" sz="2000" dirty="0">
                <a:solidFill>
                  <a:srgbClr val="0B4860"/>
                </a:solidFill>
              </a:rPr>
              <a:t> someone in their family help them fill in the birth certificate? </a:t>
            </a:r>
          </a:p>
          <a:p>
            <a:pPr marL="444500">
              <a:lnSpc>
                <a:spcPct val="105000"/>
              </a:lnSpc>
              <a:buSzPts val="2000"/>
            </a:pPr>
            <a:endParaRPr lang="en-US" sz="2000" dirty="0">
              <a:solidFill>
                <a:srgbClr val="0B4860"/>
              </a:solidFill>
            </a:endParaRPr>
          </a:p>
          <a:p>
            <a:pPr marL="444500">
              <a:lnSpc>
                <a:spcPct val="105000"/>
              </a:lnSpc>
              <a:buSzPts val="2000"/>
            </a:pPr>
            <a:r>
              <a:rPr lang="en-US" sz="2000" dirty="0">
                <a:solidFill>
                  <a:srgbClr val="0B4860"/>
                </a:solidFill>
              </a:rPr>
              <a:t>What information did they give you? </a:t>
            </a:r>
          </a:p>
          <a:p>
            <a:pPr marL="444500">
              <a:lnSpc>
                <a:spcPct val="105000"/>
              </a:lnSpc>
              <a:buSzPts val="2000"/>
            </a:pPr>
            <a:endParaRPr sz="2000" dirty="0">
              <a:solidFill>
                <a:srgbClr val="0B4860"/>
              </a:solidFill>
            </a:endParaRPr>
          </a:p>
          <a:p>
            <a:pPr marL="444500">
              <a:lnSpc>
                <a:spcPct val="105000"/>
              </a:lnSpc>
              <a:spcBef>
                <a:spcPts val="1000"/>
              </a:spcBef>
              <a:buSzPts val="2000"/>
            </a:pPr>
            <a:r>
              <a:rPr lang="en-US" sz="2000" dirty="0">
                <a:solidFill>
                  <a:srgbClr val="0B4860"/>
                </a:solidFill>
              </a:rPr>
              <a:t>What did your friends think of Horton, the elephant? </a:t>
            </a:r>
          </a:p>
          <a:p>
            <a:pPr marL="444500">
              <a:lnSpc>
                <a:spcPct val="105000"/>
              </a:lnSpc>
              <a:spcBef>
                <a:spcPts val="1000"/>
              </a:spcBef>
              <a:buSzPts val="2000"/>
            </a:pPr>
            <a:endParaRPr lang="en-US" sz="2000" dirty="0">
              <a:solidFill>
                <a:srgbClr val="0B4860"/>
              </a:solidFill>
            </a:endParaRPr>
          </a:p>
          <a:p>
            <a:pPr marL="444500">
              <a:lnSpc>
                <a:spcPct val="105000"/>
              </a:lnSpc>
              <a:spcBef>
                <a:spcPts val="1000"/>
              </a:spcBef>
              <a:buSzPts val="2000"/>
            </a:pPr>
            <a:r>
              <a:rPr lang="en-US" sz="2000" dirty="0">
                <a:solidFill>
                  <a:srgbClr val="0B4860"/>
                </a:solidFill>
              </a:rPr>
              <a:t>Do you remember what he said about small people? </a:t>
            </a:r>
            <a:endParaRPr sz="2000" dirty="0">
              <a:solidFill>
                <a:srgbClr val="0B4860"/>
              </a:solidFill>
            </a:endParaRPr>
          </a:p>
          <a:p>
            <a:pPr marL="342900">
              <a:lnSpc>
                <a:spcPct val="90000"/>
              </a:lnSpc>
            </a:pPr>
            <a:endParaRPr sz="2000" b="0" dirty="0">
              <a:solidFill>
                <a:srgbClr val="0B4860"/>
              </a:solidFill>
            </a:endParaRPr>
          </a:p>
        </p:txBody>
      </p:sp>
      <p:pic>
        <p:nvPicPr>
          <p:cNvPr id="214" name="Google Shape;214;p10" descr="Green checkmark in a box the icon used to indicate a review throughout the presentation"/>
          <p:cNvPicPr preferRelativeResize="0"/>
          <p:nvPr/>
        </p:nvPicPr>
        <p:blipFill rotWithShape="1">
          <a:blip r:embed="rId3">
            <a:alphaModFix/>
          </a:blip>
          <a:srcRect/>
          <a:stretch/>
        </p:blipFill>
        <p:spPr>
          <a:xfrm>
            <a:off x="6884284" y="283464"/>
            <a:ext cx="1806726" cy="2127266"/>
          </a:xfrm>
          <a:prstGeom prst="rect">
            <a:avLst/>
          </a:prstGeom>
          <a:noFill/>
          <a:ln>
            <a:noFill/>
          </a:ln>
        </p:spPr>
      </p:pic>
      <p:sp>
        <p:nvSpPr>
          <p:cNvPr id="215" name="Google Shape;215;p1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9</a:t>
            </a:fld>
            <a:endParaRPr sz="900"/>
          </a:p>
        </p:txBody>
      </p:sp>
    </p:spTree>
  </p:cSld>
  <p:clrMapOvr>
    <a:masterClrMapping/>
  </p:clrMapOvr>
  <p:transition>
    <p:fade thruBlk="1"/>
  </p:transition>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45A84DBF1F645BBDE4C6EE1184291" ma:contentTypeVersion="12" ma:contentTypeDescription="Create a new document." ma:contentTypeScope="" ma:versionID="071d3f93352ad95258b55f5b4b2a6a82">
  <xsd:schema xmlns:xsd="http://www.w3.org/2001/XMLSchema" xmlns:xs="http://www.w3.org/2001/XMLSchema" xmlns:p="http://schemas.microsoft.com/office/2006/metadata/properties" xmlns:ns2="fd00e169-45d4-487f-ab67-5d9059cb5284" xmlns:ns3="bf58f256-21e0-4ac4-a109-4c01a834c234" targetNamespace="http://schemas.microsoft.com/office/2006/metadata/properties" ma:root="true" ma:fieldsID="39614b71f3106e5727587a4cece67caa" ns2:_="" ns3:_="">
    <xsd:import namespace="fd00e169-45d4-487f-ab67-5d9059cb5284"/>
    <xsd:import namespace="bf58f256-21e0-4ac4-a109-4c01a834c2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0e169-45d4-487f-ab67-5d9059cb5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8f256-21e0-4ac4-a109-4c01a834c2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89AD4D-1BE6-40F0-A4B4-8BAFB31073CF}"/>
</file>

<file path=customXml/itemProps2.xml><?xml version="1.0" encoding="utf-8"?>
<ds:datastoreItem xmlns:ds="http://schemas.openxmlformats.org/officeDocument/2006/customXml" ds:itemID="{11A9FB2C-0617-4918-9E22-0A66793CC0C3}"/>
</file>

<file path=customXml/itemProps3.xml><?xml version="1.0" encoding="utf-8"?>
<ds:datastoreItem xmlns:ds="http://schemas.openxmlformats.org/officeDocument/2006/customXml" ds:itemID="{79857870-119B-4385-9BC7-BA4B1B394C2C}"/>
</file>

<file path=docProps/app.xml><?xml version="1.0" encoding="utf-8"?>
<Properties xmlns="http://schemas.openxmlformats.org/officeDocument/2006/extended-properties" xmlns:vt="http://schemas.openxmlformats.org/officeDocument/2006/docPropsVTypes">
  <TotalTime>71</TotalTime>
  <Words>2500</Words>
  <Application>Microsoft Macintosh PowerPoint</Application>
  <PresentationFormat>On-screen Show (16:9)</PresentationFormat>
  <Paragraphs>248</Paragraphs>
  <Slides>38</Slides>
  <Notes>37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38</vt:i4>
      </vt:variant>
    </vt:vector>
  </HeadingPairs>
  <TitlesOfParts>
    <vt:vector size="48" baseType="lpstr">
      <vt:lpstr>Arial</vt:lpstr>
      <vt:lpstr>Open Sans ExtraBold</vt:lpstr>
      <vt:lpstr>Work Sans</vt:lpstr>
      <vt:lpstr>Noto Sans Symbols</vt:lpstr>
      <vt:lpstr>Arial Narrow</vt:lpstr>
      <vt:lpstr>Jacquenetta template</vt:lpstr>
      <vt:lpstr>1_Jacquenetta template</vt:lpstr>
      <vt:lpstr>3_Jacquenetta template</vt:lpstr>
      <vt:lpstr>2_Jacquenetta template</vt:lpstr>
      <vt:lpstr>6_Jacquenetta template</vt:lpstr>
      <vt:lpstr>PowerPoint Presentation</vt:lpstr>
      <vt:lpstr>PowerPoint Presentation</vt:lpstr>
      <vt:lpstr>PowerPoint Presentation</vt:lpstr>
      <vt:lpstr>Child Labor is Just Not Fair! 1 Lesson 9A</vt:lpstr>
      <vt:lpstr>Welcome and Warm Up</vt:lpstr>
      <vt:lpstr>PowerPoint Presentation</vt:lpstr>
      <vt:lpstr>Here We Are Together </vt:lpstr>
      <vt:lpstr>Alternate Words</vt:lpstr>
      <vt:lpstr>Review</vt:lpstr>
      <vt:lpstr>Learning Points</vt:lpstr>
      <vt:lpstr>UDHR Article 6</vt:lpstr>
      <vt:lpstr>Universal Declaration on Human Rights Article 6</vt:lpstr>
      <vt:lpstr>Introduction</vt:lpstr>
      <vt:lpstr>PowerPoint Presentation</vt:lpstr>
      <vt:lpstr>PowerPoint Presentation</vt:lpstr>
      <vt:lpstr>PowerPoint Presentation</vt:lpstr>
      <vt:lpstr>PowerPoint Presentation</vt:lpstr>
      <vt:lpstr>Develop &amp; Discuss</vt:lpstr>
      <vt:lpstr>Develop &amp; Discuss</vt:lpstr>
      <vt:lpstr>PowerPoint Presentation</vt:lpstr>
      <vt:lpstr>PowerPoint Presentation</vt:lpstr>
      <vt:lpstr>What’s the Story?</vt:lpstr>
      <vt:lpstr>PowerPoint Presentation</vt:lpstr>
      <vt:lpstr>Question:</vt:lpstr>
      <vt:lpstr>Conclusion</vt:lpstr>
      <vt:lpstr>Conclusion</vt:lpstr>
      <vt:lpstr>Learning Points</vt:lpstr>
      <vt:lpstr>Challenge</vt:lpstr>
      <vt:lpstr>Challenge</vt:lpstr>
      <vt:lpstr>PowerPoint Presentation</vt:lpstr>
      <vt:lpstr>References</vt:lpstr>
      <vt:lpstr>Resources</vt:lpstr>
      <vt:lpstr>Resources</vt:lpstr>
      <vt:lpstr>Resources</vt:lpstr>
      <vt:lpstr>Resources</vt:lpstr>
      <vt:lpstr>Universal Declaration on Human Rights Article 6</vt:lpstr>
      <vt:lpstr>Convention on the Rights of the Child Article 32 – Protection from Child Labor</vt:lpstr>
      <vt:lpstr>Child Labor is Just Not Fair! 1 Lesson 9A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Labor is Just Not Fair! 1 Lesson 9A</dc:title>
  <dc:creator>Randall Haws</dc:creator>
  <cp:lastModifiedBy>Cynthia Neider</cp:lastModifiedBy>
  <cp:revision>9</cp:revision>
  <dcterms:created xsi:type="dcterms:W3CDTF">2020-03-25T22:36:01Z</dcterms:created>
  <dcterms:modified xsi:type="dcterms:W3CDTF">2020-06-11T02:29:56Z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0x0101001E745A84DBF1F645BBDE4C6EE1184291</vt:lpwstr>
  </property>
</Properties>
</file>