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32.xml" ContentType="application/vnd.openxmlformats-officedocument.presentationml.slideLayout+xml"/>
  <Override PartName="/ppt/slideLayouts/slideLayout68.xml" ContentType="application/vnd.openxmlformats-officedocument.presentationml.slideLayout+xml"/>
  <Override PartName="/ppt/slideLayouts/slideLayout27.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slideLayouts/slideLayout26.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8.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28.xml" ContentType="application/vnd.openxmlformats-officedocument.presentationml.slideLayout+xml"/>
  <Override PartName="/ppt/slideLayouts/slideLayout56.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7.xml" ContentType="application/vnd.openxmlformats-officedocument.presentationml.slideLayout+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3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slideLayouts/slideLayout8.xml" ContentType="application/vnd.openxmlformats-officedocument.presentationml.slideLayout+xml"/>
  <Override PartName="/ppt/slideLayouts/slideLayout23.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slideLayouts/slideLayout2.xml" ContentType="application/vnd.openxmlformats-officedocument.presentationml.slideLayout+xml"/>
  <Override PartName="/ppt/notesSlides/notesSlide25.xml" ContentType="application/vnd.openxmlformats-officedocument.presentationml.notesSlide+xml"/>
  <Override PartName="/ppt/slideLayouts/slideLayout3.xml" ContentType="application/vnd.openxmlformats-officedocument.presentationml.slideLayout+xml"/>
  <Override PartName="/ppt/notesSlides/notesSlide2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8.xml" ContentType="application/vnd.openxmlformats-officedocument.presentationml.slideLayout+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2" r:id="rId2"/>
    <p:sldMasterId id="2147483677" r:id="rId3"/>
    <p:sldMasterId id="2147483708" r:id="rId4"/>
    <p:sldMasterId id="2147483719" r:id="rId5"/>
    <p:sldMasterId id="2147483728" r:id="rId6"/>
    <p:sldMasterId id="2147483742" r:id="rId7"/>
  </p:sldMasterIdLst>
  <p:notesMasterIdLst>
    <p:notesMasterId r:id="rId42"/>
  </p:notesMasterIdLst>
  <p:sldIdLst>
    <p:sldId id="286" r:id="rId8"/>
    <p:sldId id="349" r:id="rId9"/>
    <p:sldId id="350" r:id="rId10"/>
    <p:sldId id="285" r:id="rId11"/>
    <p:sldId id="259" r:id="rId12"/>
    <p:sldId id="331" r:id="rId13"/>
    <p:sldId id="332" r:id="rId14"/>
    <p:sldId id="333"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4" r:id="rId34"/>
    <p:sldId id="322" r:id="rId35"/>
    <p:sldId id="323" r:id="rId36"/>
    <p:sldId id="340" r:id="rId37"/>
    <p:sldId id="325" r:id="rId38"/>
    <p:sldId id="342" r:id="rId39"/>
    <p:sldId id="343" r:id="rId40"/>
    <p:sldId id="256" r:id="rId41"/>
  </p:sldIdLst>
  <p:sldSz cx="9144000" cy="5143500" type="screen16x9"/>
  <p:notesSz cx="6858000" cy="9144000"/>
  <p:embeddedFontLst>
    <p:embeddedFont>
      <p:font typeface="Arial Narrow" panose="020B0604020202020204" pitchFamily="34" charset="0"/>
      <p:regular r:id="rId43"/>
      <p:bold r:id="rId44"/>
      <p:italic r:id="rId45"/>
      <p:boldItalic r:id="rId46"/>
    </p:embeddedFont>
    <p:embeddedFont>
      <p:font typeface="Work Sans" pitchFamily="2" charset="77"/>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21">
          <p15:clr>
            <a:srgbClr val="9AA0A6"/>
          </p15:clr>
        </p15:guide>
        <p15:guide id="2" pos="2880">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UVPPHjlHbhHD2G1s+8AZ54QI5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5E6A"/>
    <a:srgbClr val="5F8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49"/>
  </p:normalViewPr>
  <p:slideViewPr>
    <p:cSldViewPr snapToGrid="0">
      <p:cViewPr varScale="1">
        <p:scale>
          <a:sx n="113" d="100"/>
          <a:sy n="113" d="100"/>
        </p:scale>
        <p:origin x="200" y="224"/>
      </p:cViewPr>
      <p:guideLst>
        <p:guide orient="horz" pos="30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customschemas.google.com/relationships/presentationmetadata" Target="metadata"/><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59" Type="http://schemas.openxmlformats.org/officeDocument/2006/relationships/customXml" Target="../customXml/item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2.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Answers to the questions:</a:t>
            </a:r>
            <a:endParaRPr/>
          </a:p>
          <a:p>
            <a:pPr marL="0" lvl="0" indent="0" algn="l" rtl="0">
              <a:lnSpc>
                <a:spcPct val="100000"/>
              </a:lnSpc>
              <a:spcBef>
                <a:spcPts val="0"/>
              </a:spcBef>
              <a:spcAft>
                <a:spcPts val="0"/>
              </a:spcAft>
              <a:buSzPts val="1400"/>
              <a:buNone/>
            </a:pPr>
            <a:r>
              <a:rPr lang="en-US"/>
              <a:t>1. What is the name of the special document that has all our rights? THE UNIVERSAL DECLARATION OF HUMAN RIGHTS</a:t>
            </a:r>
            <a:endParaRPr/>
          </a:p>
          <a:p>
            <a:pPr marL="0" lvl="0" indent="0" algn="l" rtl="0">
              <a:lnSpc>
                <a:spcPct val="100000"/>
              </a:lnSpc>
              <a:spcBef>
                <a:spcPts val="0"/>
              </a:spcBef>
              <a:spcAft>
                <a:spcPts val="0"/>
              </a:spcAft>
              <a:buSzPts val="1400"/>
              <a:buNone/>
            </a:pPr>
            <a:r>
              <a:rPr lang="en-US"/>
              <a:t>2. How many rights does a person with disabilities have? ALL OF THEM</a:t>
            </a:r>
            <a:endParaRPr/>
          </a:p>
          <a:p>
            <a:pPr marL="0" lvl="0" indent="0" algn="l" rtl="0">
              <a:lnSpc>
                <a:spcPct val="100000"/>
              </a:lnSpc>
              <a:spcBef>
                <a:spcPts val="0"/>
              </a:spcBef>
              <a:spcAft>
                <a:spcPts val="0"/>
              </a:spcAft>
              <a:buSzPts val="1400"/>
              <a:buNone/>
            </a:pPr>
            <a:r>
              <a:rPr lang="en-US"/>
              <a:t>3. What do we call the rights that we all have? HUMAN RIGHTS</a:t>
            </a:r>
            <a:endParaRPr/>
          </a:p>
          <a:p>
            <a:pPr marL="0" lvl="0" indent="0" algn="l" rtl="0">
              <a:lnSpc>
                <a:spcPct val="100000"/>
              </a:lnSpc>
              <a:spcBef>
                <a:spcPts val="0"/>
              </a:spcBef>
              <a:spcAft>
                <a:spcPts val="0"/>
              </a:spcAft>
              <a:buSzPts val="1400"/>
              <a:buNone/>
            </a:pPr>
            <a:r>
              <a:rPr lang="en-US"/>
              <a:t>4. Name two rights that we have. THE RIGHT TO BE FREE AND SAFE. THE RIGHT TO A FAMILY. Or any others that were mentioned in previous classes.</a:t>
            </a:r>
            <a:endParaRPr/>
          </a:p>
          <a:p>
            <a:pPr marL="0" lvl="0" indent="0" algn="l" rtl="0">
              <a:lnSpc>
                <a:spcPct val="100000"/>
              </a:lnSpc>
              <a:spcBef>
                <a:spcPts val="0"/>
              </a:spcBef>
              <a:spcAft>
                <a:spcPts val="0"/>
              </a:spcAft>
              <a:buSzPts val="1400"/>
              <a:buNone/>
            </a:pPr>
            <a:r>
              <a:rPr lang="en-US"/>
              <a:t>5. What’s the word for ignoring people who are different than we are? DISCRIMINATION</a:t>
            </a:r>
            <a:endParaRPr/>
          </a:p>
          <a:p>
            <a:pPr marL="0" lvl="0" indent="0" algn="l" rtl="0">
              <a:lnSpc>
                <a:spcPct val="100000"/>
              </a:lnSpc>
              <a:spcBef>
                <a:spcPts val="0"/>
              </a:spcBef>
              <a:spcAft>
                <a:spcPts val="0"/>
              </a:spcAft>
              <a:buSzPts val="1400"/>
              <a:buNone/>
            </a:pPr>
            <a:r>
              <a:rPr lang="en-US"/>
              <a:t>6. What is the name of the wonderful document that’s just for children? THE CONVENTION ON THE RIGHTS OF THE CHILD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INTRODUCTION (10 minutes) Say: Thank you all for playing so well. It’s wonderful to see how much you remember!</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Today we’re going to learn about your RIGHT to go to school and get an education. I’m going to tell you the true story about a girl named Malala.</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Have the children sit in a semi-circle around you in front of the chalkboard or easel.</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Activity: The Story of Malala</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Say: Malala is from Pakistan, a country near India. She was only 15 years old when some people tried to hurt her just because she said girls should have the right to go to school. Show the picture of a Muslim girl and tell Malala’s story (at the end of the lesson).</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FACILITATOR TIP: If you have time, read the story beforehand so that you can tell it to the children without reading it. It will be more interesting for them.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Pakistan is a beautiful country but more than half the girls there don’t go to school even though most of the boys did. But Malala was very lucky because her father was in charge of a big school and he thought girls should go to school. So Malala went to school every day and was very happy. Then there was a war in her country, and the soldiers from the enemy side were called the Taliban. When they came to her town, they said girls couldn’t go to school, but Malala and her friends refused to obey them. They loved school and they kept going. So the Taliban issued a death threat against her but nobody thought they would actually kill a young girl.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One day when Malala was 15 years old, she was riding a bus with friends on their way home from school, when a masked gunman stopped the bus and got on board, and shouted, “Who is Malala?” Then he fired at her, hitting Malala in the head before he ran away. Malala almost died. People around the world were shocked and angry. The government of Pakistan made a new law called the Right to Free and Compulsory Education. Compulsory means that it’s something you have to do. So the new law meant that school was free and that you had to go. That was really amazing. Malala survived from the attack, and today she speaks all over the world in favor of education, especially for girls. She is also a student at one of the best universities in the world, Oxford University in Great Britain.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After the story, ask:</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How do you know that education was important to Malala? (She talked to people about education for everyone, especially girls.)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How do you know that she was brave? (She went to school even though the enemy army threatened to kill her.)</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ASK: Who remembers why someone tried to hurt Malala? (They didn’t think girls should have the right to go to school and Malala told everything that girls SHOULD go to school.)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chemeClr val="dk1"/>
                </a:solidFill>
              </a:rPr>
              <a:t>SAY: We are really lucky to HAVE the Right to an Education so we call all go to school!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1. Education prepares you to learn skills you will need in the future. 2. All children have the right to an education. 3. Children can become teachers.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Share the story of Malala with your friends and family and we’ll talk about it next time. Have a wonderful week and tell your family about everybody’s right to have an education.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21" name="Google Shape;52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2780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1195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8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84324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267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2717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3419e30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83419e30c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WELCOME and WARMUP</a:t>
            </a:r>
            <a:r>
              <a:rPr lang="en-US">
                <a:solidFill>
                  <a:schemeClr val="dk1"/>
                </a:solidFill>
              </a:rPr>
              <a:t>(5 minutes)						 				</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Greet each child enthusiastically upon arrival, and show her or him where to sit.						Briefly introduce yourself and tell the children how happy and excited you are to be starting this course about human rights.</a:t>
            </a:r>
            <a:br>
              <a:rPr lang="en-US">
                <a:solidFill>
                  <a:schemeClr val="dk1"/>
                </a:solidFill>
              </a:rPr>
            </a:br>
            <a:r>
              <a:rPr lang="en-US">
                <a:solidFill>
                  <a:schemeClr val="dk1"/>
                </a:solidFill>
              </a:rPr>
              <a:t>Explain that you love human rights and </a:t>
            </a:r>
            <a:r>
              <a:rPr lang="en-US" b="1">
                <a:solidFill>
                  <a:schemeClr val="dk1"/>
                </a:solidFill>
              </a:rPr>
              <a:t>that they will, too. </a:t>
            </a:r>
            <a:br>
              <a:rPr lang="en-US" b="1">
                <a:solidFill>
                  <a:schemeClr val="dk1"/>
                </a:solidFill>
              </a:rPr>
            </a:b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To hear the melody:</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i="1" dirty="0">
                <a:solidFill>
                  <a:schemeClr val="dk1"/>
                </a:solidFill>
              </a:rPr>
              <a:t>To hear the melody: </a:t>
            </a:r>
            <a:r>
              <a:rPr lang="en-US" u="sng" dirty="0">
                <a:solidFill>
                  <a:schemeClr val="hlink"/>
                </a:solidFill>
                <a:hlinkClick r:id="rId3"/>
              </a:rPr>
              <a:t>https://www.youtube.com/watch?v=XR9d7TsgQN8&amp;list=PL1p11lCKMm7vUpyDMd39yUSVUUwUJ-Wa5&amp;index=1</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with enthusiasm and delight.</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the verse at least two or three times in a row so that you can name a few different children during each class.</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p>
          <a:p>
            <a:pPr marL="0" lvl="0" indent="0" algn="l" rtl="0">
              <a:spcBef>
                <a:spcPts val="0"/>
              </a:spcBef>
              <a:spcAft>
                <a:spcPts val="0"/>
              </a:spcAft>
              <a:buNone/>
            </a:pPr>
            <a:endParaRPr lang="en-US" dirty="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dirty="0">
                <a:solidFill>
                  <a:schemeClr val="dk1"/>
                </a:solidFill>
                <a:latin typeface="Arial Narrow"/>
                <a:ea typeface="Arial Narrow"/>
                <a:cs typeface="Arial Narrow"/>
                <a:sym typeface="Arial Narrow"/>
              </a:rPr>
              <a:t>Alternate phrases: Here we go a-walking, Here we are a-singing, Here we go a-marching, Here we are a-clapping…etc. Improvise actions as suggested by the words.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The list above is only a few of the possibilities.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Consider other phrases that might fit the music and the occasion.</a:t>
            </a:r>
            <a:endParaRPr lang="en-US" i="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Activity: Questions in a Box</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Before the class begins: Cut out the questions from the REVIEW SHEET at the end of the lesson. Fold them in half and put them in a bowl or basket so that the questions cannot be easily seen.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Say: Let’s play a little game called “Questions in a Box.”</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I’m going to count to three.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Before I get to three, girls go to the right, and boys go to the left.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1, 2, 3 – GO! How to play: Divide the class into 2 teams, such as girls against boys (or other variation).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Choose one child from each team. Flip a coin or draw straws to see which team goes first.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First person takes a question from the basket and gives it to the facilitator to read out loud.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She must then turn to the team and ask for a collective answer, which she announces to the facilitator.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If the answer is correct, her team gets a point.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If no one on the team knows the answer, the other team has a chance to answer.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If they get it right, they get a point.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If no one gets it right, the facilitator answers the question, no one gets a point, and the game continues.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It’s now the other team’s turn to have a player choose a question.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No matter who gets a point, the teams alternate answering questions.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 team with the most points wins.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Switch back and forth between the teams quickly so the review doesn’t take too long.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Facilitator Tip: Time will not allow for more than 2 questions per team. Save the extra questions to use at the end of the lesson or for another occasion.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2"/>
        <p:cNvGrpSpPr/>
        <p:nvPr/>
      </p:nvGrpSpPr>
      <p:grpSpPr>
        <a:xfrm>
          <a:off x="0" y="0"/>
          <a:ext cx="0" cy="0"/>
          <a:chOff x="0" y="0"/>
          <a:chExt cx="0" cy="0"/>
        </a:xfrm>
      </p:grpSpPr>
      <p:sp>
        <p:nvSpPr>
          <p:cNvPr id="63" name="Google Shape;63;p50"/>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0"/>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50"/>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5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p50"/>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50"/>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1"/>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2" name="Google Shape;72;p51"/>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51"/>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4" name="Google Shape;74;p51"/>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5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2"/>
        <p:cNvGrpSpPr/>
        <p:nvPr/>
      </p:nvGrpSpPr>
      <p:grpSpPr>
        <a:xfrm>
          <a:off x="0" y="0"/>
          <a:ext cx="0" cy="0"/>
          <a:chOff x="0" y="0"/>
          <a:chExt cx="0" cy="0"/>
        </a:xfrm>
      </p:grpSpPr>
      <p:sp>
        <p:nvSpPr>
          <p:cNvPr id="83" name="Google Shape;83;p5"/>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65"/>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5"/>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7" name="Google Shape;87;p65"/>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66"/>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6"/>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1" name="Google Shape;91;p66"/>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2" name="Google Shape;92;p6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93"/>
        <p:cNvGrpSpPr/>
        <p:nvPr/>
      </p:nvGrpSpPr>
      <p:grpSpPr>
        <a:xfrm>
          <a:off x="0" y="0"/>
          <a:ext cx="0" cy="0"/>
          <a:chOff x="0" y="0"/>
          <a:chExt cx="0" cy="0"/>
        </a:xfrm>
      </p:grpSpPr>
      <p:sp>
        <p:nvSpPr>
          <p:cNvPr id="94" name="Google Shape;94;p67"/>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7"/>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6" name="Google Shape;96;p6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67"/>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67"/>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99"/>
        <p:cNvGrpSpPr/>
        <p:nvPr/>
      </p:nvGrpSpPr>
      <p:grpSpPr>
        <a:xfrm>
          <a:off x="0" y="0"/>
          <a:ext cx="0" cy="0"/>
          <a:chOff x="0" y="0"/>
          <a:chExt cx="0" cy="0"/>
        </a:xfrm>
      </p:grpSpPr>
      <p:sp>
        <p:nvSpPr>
          <p:cNvPr id="100" name="Google Shape;100;p68"/>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8"/>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68"/>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6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p68"/>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5" name="Google Shape;105;p68"/>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106"/>
        <p:cNvGrpSpPr/>
        <p:nvPr/>
      </p:nvGrpSpPr>
      <p:grpSpPr>
        <a:xfrm>
          <a:off x="0" y="0"/>
          <a:ext cx="0" cy="0"/>
          <a:chOff x="0" y="0"/>
          <a:chExt cx="0" cy="0"/>
        </a:xfrm>
      </p:grpSpPr>
      <p:sp>
        <p:nvSpPr>
          <p:cNvPr id="107" name="Google Shape;107;p69"/>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108"/>
        <p:cNvGrpSpPr/>
        <p:nvPr/>
      </p:nvGrpSpPr>
      <p:grpSpPr>
        <a:xfrm>
          <a:off x="0" y="0"/>
          <a:ext cx="0" cy="0"/>
          <a:chOff x="0" y="0"/>
          <a:chExt cx="0" cy="0"/>
        </a:xfrm>
      </p:grpSpPr>
      <p:sp>
        <p:nvSpPr>
          <p:cNvPr id="109" name="Google Shape;109;p70"/>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0"/>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7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70"/>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3"/>
        <p:cNvGrpSpPr/>
        <p:nvPr/>
      </p:nvGrpSpPr>
      <p:grpSpPr>
        <a:xfrm>
          <a:off x="0" y="0"/>
          <a:ext cx="0" cy="0"/>
          <a:chOff x="0" y="0"/>
          <a:chExt cx="0" cy="0"/>
        </a:xfrm>
      </p:grpSpPr>
      <p:sp>
        <p:nvSpPr>
          <p:cNvPr id="114" name="Google Shape;114;p71"/>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115" name="Google Shape;115;p71"/>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71"/>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117" name="Google Shape;117;p71"/>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38"/>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3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8"/>
        <p:cNvGrpSpPr/>
        <p:nvPr/>
      </p:nvGrpSpPr>
      <p:grpSpPr>
        <a:xfrm>
          <a:off x="0" y="0"/>
          <a:ext cx="0" cy="0"/>
          <a:chOff x="0" y="0"/>
          <a:chExt cx="0" cy="0"/>
        </a:xfrm>
      </p:grpSpPr>
      <p:sp>
        <p:nvSpPr>
          <p:cNvPr id="119" name="Google Shape;119;p72"/>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20" name="Google Shape;120;p72"/>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21" name="Google Shape;121;p72"/>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22" name="Google Shape;122;p72"/>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123"/>
        <p:cNvGrpSpPr/>
        <p:nvPr/>
      </p:nvGrpSpPr>
      <p:grpSpPr>
        <a:xfrm>
          <a:off x="0" y="0"/>
          <a:ext cx="0" cy="0"/>
          <a:chOff x="0" y="0"/>
          <a:chExt cx="0" cy="0"/>
        </a:xfrm>
      </p:grpSpPr>
      <p:sp>
        <p:nvSpPr>
          <p:cNvPr id="124" name="Google Shape;124;p73"/>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73"/>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6" name="Google Shape;126;p73"/>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7" name="Google Shape;127;p73"/>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28"/>
        <p:cNvGrpSpPr/>
        <p:nvPr/>
      </p:nvGrpSpPr>
      <p:grpSpPr>
        <a:xfrm>
          <a:off x="0" y="0"/>
          <a:ext cx="0" cy="0"/>
          <a:chOff x="0" y="0"/>
          <a:chExt cx="0" cy="0"/>
        </a:xfrm>
      </p:grpSpPr>
      <p:sp>
        <p:nvSpPr>
          <p:cNvPr id="129" name="Google Shape;129;p74"/>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4"/>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1" name="Google Shape;131;p74"/>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2" name="Google Shape;132;p7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p74"/>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134"/>
        <p:cNvGrpSpPr/>
        <p:nvPr/>
      </p:nvGrpSpPr>
      <p:grpSpPr>
        <a:xfrm>
          <a:off x="0" y="0"/>
          <a:ext cx="0" cy="0"/>
          <a:chOff x="0" y="0"/>
          <a:chExt cx="0" cy="0"/>
        </a:xfrm>
      </p:grpSpPr>
      <p:sp>
        <p:nvSpPr>
          <p:cNvPr id="135" name="Google Shape;135;p75"/>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75"/>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7" name="Google Shape;137;p75"/>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8" name="Google Shape;138;p7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75"/>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140"/>
        <p:cNvGrpSpPr/>
        <p:nvPr/>
      </p:nvGrpSpPr>
      <p:grpSpPr>
        <a:xfrm>
          <a:off x="0" y="0"/>
          <a:ext cx="0" cy="0"/>
          <a:chOff x="0" y="0"/>
          <a:chExt cx="0" cy="0"/>
        </a:xfrm>
      </p:grpSpPr>
      <p:sp>
        <p:nvSpPr>
          <p:cNvPr id="141" name="Google Shape;141;p76"/>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76"/>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3" name="Google Shape;143;p76"/>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4" name="Google Shape;144;p7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76"/>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6" name="Google Shape;146;p76"/>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77"/>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77"/>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50" name="Google Shape;150;p77"/>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1" name="Google Shape;151;p77"/>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52" name="Google Shape;152;p77"/>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3" name="Google Shape;153;p7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0"/>
        <p:cNvGrpSpPr/>
        <p:nvPr/>
      </p:nvGrpSpPr>
      <p:grpSpPr>
        <a:xfrm>
          <a:off x="0" y="0"/>
          <a:ext cx="0" cy="0"/>
          <a:chOff x="0" y="0"/>
          <a:chExt cx="0" cy="0"/>
        </a:xfrm>
      </p:grpSpPr>
      <p:sp>
        <p:nvSpPr>
          <p:cNvPr id="161" name="Google Shape;161;p5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162" name="Google Shape;162;p5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163" name="Google Shape;163;p5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4"/>
        <p:cNvGrpSpPr/>
        <p:nvPr/>
      </p:nvGrpSpPr>
      <p:grpSpPr>
        <a:xfrm>
          <a:off x="0" y="0"/>
          <a:ext cx="0" cy="0"/>
          <a:chOff x="0" y="0"/>
          <a:chExt cx="0" cy="0"/>
        </a:xfrm>
      </p:grpSpPr>
      <p:sp>
        <p:nvSpPr>
          <p:cNvPr id="165" name="Google Shape;165;p53"/>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6"/>
        <p:cNvGrpSpPr/>
        <p:nvPr/>
      </p:nvGrpSpPr>
      <p:grpSpPr>
        <a:xfrm>
          <a:off x="0" y="0"/>
          <a:ext cx="0" cy="0"/>
          <a:chOff x="0" y="0"/>
          <a:chExt cx="0" cy="0"/>
        </a:xfrm>
      </p:grpSpPr>
      <p:sp>
        <p:nvSpPr>
          <p:cNvPr id="167" name="Google Shape;167;p54"/>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4"/>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
        <p:cNvGrpSpPr/>
        <p:nvPr/>
      </p:nvGrpSpPr>
      <p:grpSpPr>
        <a:xfrm>
          <a:off x="0" y="0"/>
          <a:ext cx="0" cy="0"/>
          <a:chOff x="0" y="0"/>
          <a:chExt cx="0" cy="0"/>
        </a:xfrm>
      </p:grpSpPr>
      <p:sp>
        <p:nvSpPr>
          <p:cNvPr id="171" name="Google Shape;171;p55"/>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5"/>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3" name="Google Shape;173;p55"/>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4" name="Google Shape;174;p5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175"/>
        <p:cNvGrpSpPr/>
        <p:nvPr/>
      </p:nvGrpSpPr>
      <p:grpSpPr>
        <a:xfrm>
          <a:off x="0" y="0"/>
          <a:ext cx="0" cy="0"/>
          <a:chOff x="0" y="0"/>
          <a:chExt cx="0" cy="0"/>
        </a:xfrm>
      </p:grpSpPr>
      <p:sp>
        <p:nvSpPr>
          <p:cNvPr id="176" name="Google Shape;176;p56"/>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177"/>
        <p:cNvGrpSpPr/>
        <p:nvPr/>
      </p:nvGrpSpPr>
      <p:grpSpPr>
        <a:xfrm>
          <a:off x="0" y="0"/>
          <a:ext cx="0" cy="0"/>
          <a:chOff x="0" y="0"/>
          <a:chExt cx="0" cy="0"/>
        </a:xfrm>
      </p:grpSpPr>
      <p:sp>
        <p:nvSpPr>
          <p:cNvPr id="178" name="Google Shape;178;p57"/>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7"/>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0" name="Google Shape;180;p5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1" name="Google Shape;181;p57"/>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2" name="Google Shape;182;p57"/>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183"/>
        <p:cNvGrpSpPr/>
        <p:nvPr/>
      </p:nvGrpSpPr>
      <p:grpSpPr>
        <a:xfrm>
          <a:off x="0" y="0"/>
          <a:ext cx="0" cy="0"/>
          <a:chOff x="0" y="0"/>
          <a:chExt cx="0" cy="0"/>
        </a:xfrm>
      </p:grpSpPr>
      <p:sp>
        <p:nvSpPr>
          <p:cNvPr id="184" name="Google Shape;184;p58"/>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58"/>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6" name="Google Shape;186;p58"/>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7" name="Google Shape;187;p5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8" name="Google Shape;188;p58"/>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9" name="Google Shape;189;p58"/>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 name="Google Shape;193;p5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4" name="Google Shape;194;p5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95"/>
        <p:cNvGrpSpPr/>
        <p:nvPr/>
      </p:nvGrpSpPr>
      <p:grpSpPr>
        <a:xfrm>
          <a:off x="0" y="0"/>
          <a:ext cx="0" cy="0"/>
          <a:chOff x="0" y="0"/>
          <a:chExt cx="0" cy="0"/>
        </a:xfrm>
      </p:grpSpPr>
      <p:sp>
        <p:nvSpPr>
          <p:cNvPr id="196" name="Google Shape;196;p6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6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8" name="Google Shape;198;p6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9" name="Google Shape;199;p6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0" name="Google Shape;200;p6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201"/>
        <p:cNvGrpSpPr/>
        <p:nvPr/>
      </p:nvGrpSpPr>
      <p:grpSpPr>
        <a:xfrm>
          <a:off x="0" y="0"/>
          <a:ext cx="0" cy="0"/>
          <a:chOff x="0" y="0"/>
          <a:chExt cx="0" cy="0"/>
        </a:xfrm>
      </p:grpSpPr>
      <p:sp>
        <p:nvSpPr>
          <p:cNvPr id="202" name="Google Shape;202;p6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6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4" name="Google Shape;204;p6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5" name="Google Shape;205;p6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6" name="Google Shape;206;p6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207"/>
        <p:cNvGrpSpPr/>
        <p:nvPr/>
      </p:nvGrpSpPr>
      <p:grpSpPr>
        <a:xfrm>
          <a:off x="0" y="0"/>
          <a:ext cx="0" cy="0"/>
          <a:chOff x="0" y="0"/>
          <a:chExt cx="0" cy="0"/>
        </a:xfrm>
      </p:grpSpPr>
      <p:sp>
        <p:nvSpPr>
          <p:cNvPr id="208" name="Google Shape;208;p6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6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0" name="Google Shape;210;p6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1" name="Google Shape;211;p6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p6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3" name="Google Shape;213;p6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4"/>
        <p:cNvGrpSpPr/>
        <p:nvPr/>
      </p:nvGrpSpPr>
      <p:grpSpPr>
        <a:xfrm>
          <a:off x="0" y="0"/>
          <a:ext cx="0" cy="0"/>
          <a:chOff x="0" y="0"/>
          <a:chExt cx="0" cy="0"/>
        </a:xfrm>
      </p:grpSpPr>
      <p:sp>
        <p:nvSpPr>
          <p:cNvPr id="215" name="Google Shape;215;p6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217" name="Google Shape;217;p6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8" name="Google Shape;218;p6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219" name="Google Shape;219;p6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0" name="Google Shape;220;p6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2"/>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2"/>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2"/>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0062542"/>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758432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reverse">
  <p:cSld name="BLANK_1">
    <p:bg>
      <p:bgPr>
        <a:solidFill>
          <a:srgbClr val="0B4860"/>
        </a:solidFill>
        <a:effectLst/>
      </p:bgPr>
    </p:bg>
    <p:spTree>
      <p:nvGrpSpPr>
        <p:cNvPr id="1" name="Shape 30"/>
        <p:cNvGrpSpPr/>
        <p:nvPr/>
      </p:nvGrpSpPr>
      <p:grpSpPr>
        <a:xfrm>
          <a:off x="0" y="0"/>
          <a:ext cx="0" cy="0"/>
          <a:chOff x="0" y="0"/>
          <a:chExt cx="0" cy="0"/>
        </a:xfrm>
      </p:grpSpPr>
      <p:sp>
        <p:nvSpPr>
          <p:cNvPr id="31" name="Google Shape;31;p41"/>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4"/>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106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38"/>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38"/>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42106737"/>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39"/>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39"/>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89218068"/>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0"/>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40"/>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38070464"/>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1"/>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1"/>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1"/>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06032767"/>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2"/>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2"/>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65703406"/>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3"/>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3"/>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3"/>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69359950"/>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4"/>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4"/>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4"/>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4"/>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5645835"/>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2677468"/>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100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2"/>
        <p:cNvGrpSpPr/>
        <p:nvPr/>
      </p:nvGrpSpPr>
      <p:grpSpPr>
        <a:xfrm>
          <a:off x="0" y="0"/>
          <a:ext cx="0" cy="0"/>
          <a:chOff x="0" y="0"/>
          <a:chExt cx="0" cy="0"/>
        </a:xfrm>
      </p:grpSpPr>
      <p:sp>
        <p:nvSpPr>
          <p:cNvPr id="33" name="Google Shape;33;p45"/>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5"/>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4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45"/>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45"/>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13899169"/>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86518957"/>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60823514"/>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8277223"/>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48950890"/>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53107802"/>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748217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3361991"/>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3401513"/>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582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46"/>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4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46"/>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00995223"/>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81220830"/>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7150814"/>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43424823"/>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44731184"/>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51528381"/>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69217676"/>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0116765"/>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1" i="0" u="none" strike="noStrike" kern="0" cap="none" spc="0" normalizeH="0" baseline="0" noProof="0">
                <a:ln>
                  <a:noFill/>
                </a:ln>
                <a:solidFill>
                  <a:srgbClr val="0B4860"/>
                </a:solidFill>
                <a:effectLst/>
                <a:uLnTx/>
                <a:uFillTx/>
                <a:latin typeface="Work Sans"/>
                <a:sym typeface="Work San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a:t>
            </a:fld>
            <a:endParaRPr kumimoji="0" sz="1300" b="1" i="0" u="none" strike="noStrike" kern="0" cap="none" spc="0" normalizeH="0" baseline="0" noProof="0">
              <a:ln>
                <a:noFill/>
              </a:ln>
              <a:solidFill>
                <a:srgbClr val="0B4860"/>
              </a:solidFill>
              <a:effectLst/>
              <a:uLnTx/>
              <a:uFillTx/>
              <a:latin typeface="Work Sans"/>
              <a:sym typeface="Work Sans"/>
            </a:endParaRPr>
          </a:p>
        </p:txBody>
      </p:sp>
    </p:spTree>
    <p:extLst>
      <p:ext uri="{BB962C8B-B14F-4D97-AF65-F5344CB8AC3E}">
        <p14:creationId xmlns:p14="http://schemas.microsoft.com/office/powerpoint/2010/main" val="313853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242492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7"/>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47"/>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5047398"/>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0876789"/>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794794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07077973"/>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6186765"/>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2661993"/>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9483507"/>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04942648"/>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03432524"/>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369837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0"/>
        <p:cNvGrpSpPr/>
        <p:nvPr/>
      </p:nvGrpSpPr>
      <p:grpSpPr>
        <a:xfrm>
          <a:off x="0" y="0"/>
          <a:ext cx="0" cy="0"/>
          <a:chOff x="0" y="0"/>
          <a:chExt cx="0" cy="0"/>
        </a:xfrm>
      </p:grpSpPr>
      <p:sp>
        <p:nvSpPr>
          <p:cNvPr id="51" name="Google Shape;51;p48"/>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8"/>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 name="Google Shape;53;p48"/>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48"/>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367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6"/>
        <p:cNvGrpSpPr/>
        <p:nvPr/>
      </p:nvGrpSpPr>
      <p:grpSpPr>
        <a:xfrm>
          <a:off x="0" y="0"/>
          <a:ext cx="0" cy="0"/>
          <a:chOff x="0" y="0"/>
          <a:chExt cx="0" cy="0"/>
        </a:xfrm>
      </p:grpSpPr>
      <p:sp>
        <p:nvSpPr>
          <p:cNvPr id="57" name="Google Shape;57;p49"/>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9"/>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9" name="Google Shape;59;p49"/>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49"/>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7"/>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7"/>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7"/>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7" descr="Logo for the Geneva Office for Human Rights Education (3 brown dots over a v with the letters GO-HRE on a white circle)"/>
          <p:cNvPicPr preferRelativeResize="0"/>
          <p:nvPr/>
        </p:nvPicPr>
        <p:blipFill rotWithShape="1">
          <a:blip r:embed="rId13">
            <a:alphaModFix/>
          </a:blip>
          <a:srcRect/>
          <a:stretch/>
        </p:blipFill>
        <p:spPr>
          <a:xfrm>
            <a:off x="8623119" y="4666348"/>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4"/>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4"/>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4"/>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4" descr="Logo for the Geneva Office for Human Rights Education (3 brown dots over a v with the letters GO-HRE on a white circle)"/>
          <p:cNvPicPr preferRelativeResize="0"/>
          <p:nvPr/>
        </p:nvPicPr>
        <p:blipFill rotWithShape="1">
          <a:blip r:embed="rId16">
            <a:alphaModFix/>
          </a:blip>
          <a:srcRect/>
          <a:stretch/>
        </p:blipFill>
        <p:spPr>
          <a:xfrm>
            <a:off x="8623119" y="4666348"/>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6"/>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6"/>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Google Shape;158;p6"/>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 name="Google Shape;159;p6"/>
          <p:cNvPicPr preferRelativeResize="0"/>
          <p:nvPr/>
        </p:nvPicPr>
        <p:blipFill rotWithShape="1">
          <a:blip r:embed="rId14">
            <a:alphaModFix/>
          </a:blip>
          <a:srcRect/>
          <a:stretch/>
        </p:blipFill>
        <p:spPr>
          <a:xfrm>
            <a:off x="8653018" y="4666845"/>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0"/>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0"/>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0"/>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0" descr="Logo for the Geneva Office for Human Rights Education (3 brown dots over a v with the letters GO-HRE on a white circle)"/>
          <p:cNvPicPr preferRelativeResize="0"/>
          <p:nvPr/>
        </p:nvPicPr>
        <p:blipFill rotWithShape="1">
          <a:blip r:embed="rId12">
            <a:alphaModFix/>
          </a:blip>
          <a:srcRect/>
          <a:stretch/>
        </p:blipFill>
        <p:spPr>
          <a:xfrm>
            <a:off x="8623119" y="4665360"/>
            <a:ext cx="457200" cy="457200"/>
          </a:xfrm>
          <a:prstGeom prst="rect">
            <a:avLst/>
          </a:prstGeom>
          <a:noFill/>
          <a:ln>
            <a:noFill/>
          </a:ln>
        </p:spPr>
      </p:pic>
    </p:spTree>
    <p:extLst>
      <p:ext uri="{BB962C8B-B14F-4D97-AF65-F5344CB8AC3E}">
        <p14:creationId xmlns:p14="http://schemas.microsoft.com/office/powerpoint/2010/main" val="3147216334"/>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Arial" panose="020B0604020202020204" pitchFamily="34" charset="0"/>
                <a:ea typeface="Arial" panose="020B0604020202020204" pitchFamily="34" charset="0"/>
                <a:cs typeface="Arial" panose="020B0604020202020204" pitchFamily="34" charset="0"/>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fld id="{00000000-1234-1234-1234-123412341234}" type="slidenum">
              <a:rPr lang="en-US" smtClean="0"/>
              <a:pPr/>
              <a:t>‹#›</a:t>
            </a:fld>
            <a:endParaRPr lang="en-US" dirty="0"/>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5884" y="4666845"/>
            <a:ext cx="457200" cy="457200"/>
          </a:xfrm>
          <a:prstGeom prst="rect">
            <a:avLst/>
          </a:prstGeom>
          <a:noFill/>
          <a:ln>
            <a:noFill/>
          </a:ln>
        </p:spPr>
      </p:pic>
    </p:spTree>
    <p:extLst>
      <p:ext uri="{BB962C8B-B14F-4D97-AF65-F5344CB8AC3E}">
        <p14:creationId xmlns:p14="http://schemas.microsoft.com/office/powerpoint/2010/main" val="3556687572"/>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5"/>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3361384752"/>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4">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4253035241"/>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hyperlink" Target="https://www.ohchr.org/en/professionalinterest/pages/crc.aspx" TargetMode="External"/><Relationship Id="rId5" Type="http://schemas.openxmlformats.org/officeDocument/2006/relationships/hyperlink" Target="https://www.un.org/en/universal-declaration-human-rights/" TargetMode="External"/><Relationship Id="rId4" Type="http://schemas.openxmlformats.org/officeDocument/2006/relationships/hyperlink" Target="http://www.go-hr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8.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8.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hyperlink" Target="https://www.youtube.com/watch?v=XR9d7TsgQN8&amp;list=PL1p11lCKMm7vUpyDMd39yUSVUUwUJ-Wa5&amp;index=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hyperlink" Target="https://www.youtube.com/watch?v=XR9d7TsgQN8&amp;list=PL1p11lCKMm7vUpyDMd39yUSVUUwUJ-Wa5&amp;index=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3" descr="Colega Manual Cover for the GOHRE manual for teaching the rights of children."/>
          <p:cNvPicPr preferRelativeResize="0"/>
          <p:nvPr/>
        </p:nvPicPr>
        <p:blipFill rotWithShape="1">
          <a:blip r:embed="rId3">
            <a:alphaModFix/>
          </a:blip>
          <a:srcRect/>
          <a:stretch/>
        </p:blipFill>
        <p:spPr>
          <a:xfrm>
            <a:off x="1342671" y="285750"/>
            <a:ext cx="6458659" cy="457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1"/>
          <p:cNvSpPr txBox="1">
            <a:spLocks noGrp="1"/>
          </p:cNvSpPr>
          <p:nvPr>
            <p:ph type="body" idx="1"/>
          </p:nvPr>
        </p:nvSpPr>
        <p:spPr>
          <a:xfrm>
            <a:off x="90311" y="474133"/>
            <a:ext cx="8387645" cy="4425244"/>
          </a:xfrm>
          <a:prstGeom prst="rect">
            <a:avLst/>
          </a:prstGeom>
          <a:noFill/>
          <a:ln>
            <a:noFill/>
          </a:ln>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SzPts val="2000"/>
              <a:buAutoNum type="arabicPeriod"/>
            </a:pPr>
            <a:r>
              <a:rPr lang="en-US" sz="2000" dirty="0"/>
              <a:t>What is the name of the special document that has all our rights?</a:t>
            </a:r>
          </a:p>
          <a:p>
            <a:pPr marL="457200" lvl="0" indent="-355600" algn="l" rtl="0">
              <a:lnSpc>
                <a:spcPct val="90000"/>
              </a:lnSpc>
              <a:spcBef>
                <a:spcPts val="0"/>
              </a:spcBef>
              <a:spcAft>
                <a:spcPts val="0"/>
              </a:spcAft>
              <a:buSzPts val="2000"/>
              <a:buAutoNum type="arabicPeriod"/>
            </a:pPr>
            <a:endParaRPr sz="2000" dirty="0"/>
          </a:p>
          <a:p>
            <a:pPr marL="457200" lvl="0" indent="-355600" algn="l" rtl="0">
              <a:lnSpc>
                <a:spcPct val="90000"/>
              </a:lnSpc>
              <a:spcBef>
                <a:spcPts val="0"/>
              </a:spcBef>
              <a:spcAft>
                <a:spcPts val="0"/>
              </a:spcAft>
              <a:buSzPts val="2000"/>
              <a:buAutoNum type="arabicPeriod"/>
            </a:pPr>
            <a:r>
              <a:rPr lang="en-US" sz="2000" dirty="0"/>
              <a:t>How many rights does a person with disabilities have?</a:t>
            </a:r>
          </a:p>
          <a:p>
            <a:pPr marL="457200" lvl="0" indent="-355600" algn="l" rtl="0">
              <a:lnSpc>
                <a:spcPct val="90000"/>
              </a:lnSpc>
              <a:spcBef>
                <a:spcPts val="0"/>
              </a:spcBef>
              <a:spcAft>
                <a:spcPts val="0"/>
              </a:spcAft>
              <a:buSzPts val="2000"/>
              <a:buAutoNum type="arabicPeriod"/>
            </a:pPr>
            <a:endParaRPr sz="2000" dirty="0"/>
          </a:p>
          <a:p>
            <a:pPr marL="457200" lvl="0" indent="-355600" algn="l" rtl="0">
              <a:lnSpc>
                <a:spcPct val="90000"/>
              </a:lnSpc>
              <a:spcBef>
                <a:spcPts val="0"/>
              </a:spcBef>
              <a:spcAft>
                <a:spcPts val="0"/>
              </a:spcAft>
              <a:buSzPts val="2000"/>
              <a:buAutoNum type="arabicPeriod"/>
            </a:pPr>
            <a:r>
              <a:rPr lang="en-US" sz="2000" dirty="0"/>
              <a:t>What do we call the rights that we all have?</a:t>
            </a:r>
          </a:p>
          <a:p>
            <a:pPr marL="457200" lvl="0" indent="-355600" algn="l" rtl="0">
              <a:lnSpc>
                <a:spcPct val="90000"/>
              </a:lnSpc>
              <a:spcBef>
                <a:spcPts val="0"/>
              </a:spcBef>
              <a:spcAft>
                <a:spcPts val="0"/>
              </a:spcAft>
              <a:buSzPts val="2000"/>
              <a:buAutoNum type="arabicPeriod"/>
            </a:pPr>
            <a:endParaRPr sz="2000" dirty="0"/>
          </a:p>
          <a:p>
            <a:pPr marL="457200" lvl="0" indent="-355600" algn="l" rtl="0">
              <a:lnSpc>
                <a:spcPct val="90000"/>
              </a:lnSpc>
              <a:spcBef>
                <a:spcPts val="0"/>
              </a:spcBef>
              <a:spcAft>
                <a:spcPts val="0"/>
              </a:spcAft>
              <a:buSzPts val="2000"/>
              <a:buAutoNum type="arabicPeriod"/>
            </a:pPr>
            <a:r>
              <a:rPr lang="en-US" sz="2000" dirty="0"/>
              <a:t>Name any two rights that we have.</a:t>
            </a:r>
          </a:p>
          <a:p>
            <a:pPr marL="457200" lvl="0" indent="-355600" algn="l" rtl="0">
              <a:lnSpc>
                <a:spcPct val="90000"/>
              </a:lnSpc>
              <a:spcBef>
                <a:spcPts val="0"/>
              </a:spcBef>
              <a:spcAft>
                <a:spcPts val="0"/>
              </a:spcAft>
              <a:buSzPts val="2000"/>
              <a:buAutoNum type="arabicPeriod"/>
            </a:pPr>
            <a:endParaRPr sz="2000" dirty="0"/>
          </a:p>
          <a:p>
            <a:pPr marL="457200" lvl="0" indent="-355600" algn="l" rtl="0">
              <a:lnSpc>
                <a:spcPct val="90000"/>
              </a:lnSpc>
              <a:spcBef>
                <a:spcPts val="0"/>
              </a:spcBef>
              <a:spcAft>
                <a:spcPts val="0"/>
              </a:spcAft>
              <a:buSzPts val="2000"/>
              <a:buAutoNum type="arabicPeriod"/>
            </a:pPr>
            <a:r>
              <a:rPr lang="en-US" sz="2000" dirty="0"/>
              <a:t>What’s the word for ignoring people who are different than we are? </a:t>
            </a:r>
          </a:p>
          <a:p>
            <a:pPr marL="457200" lvl="0" indent="-355600" algn="l" rtl="0">
              <a:lnSpc>
                <a:spcPct val="90000"/>
              </a:lnSpc>
              <a:spcBef>
                <a:spcPts val="0"/>
              </a:spcBef>
              <a:spcAft>
                <a:spcPts val="0"/>
              </a:spcAft>
              <a:buSzPts val="2000"/>
              <a:buAutoNum type="arabicPeriod"/>
            </a:pPr>
            <a:endParaRPr sz="2000" dirty="0"/>
          </a:p>
          <a:p>
            <a:pPr marL="457200" lvl="0" indent="-355600" algn="l" rtl="0">
              <a:lnSpc>
                <a:spcPct val="90000"/>
              </a:lnSpc>
              <a:spcBef>
                <a:spcPts val="0"/>
              </a:spcBef>
              <a:spcAft>
                <a:spcPts val="0"/>
              </a:spcAft>
              <a:buSzPts val="2000"/>
              <a:buAutoNum type="arabicPeriod"/>
            </a:pPr>
            <a:r>
              <a:rPr lang="en-US" sz="2000" dirty="0"/>
              <a:t>What is the name of the wonderful document that’s just for children?</a:t>
            </a:r>
            <a:endParaRPr sz="2000" dirty="0"/>
          </a:p>
        </p:txBody>
      </p:sp>
      <p:sp>
        <p:nvSpPr>
          <p:cNvPr id="367" name="Google Shape;367;p11"/>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10</a:t>
            </a:fld>
            <a:endParaRPr sz="900"/>
          </a:p>
        </p:txBody>
      </p:sp>
      <p:pic>
        <p:nvPicPr>
          <p:cNvPr id="368" name="Google Shape;368;p11" descr="A Small green checkmark in a box the icon used to indicate a review throughout the presentation"/>
          <p:cNvPicPr preferRelativeResize="0"/>
          <p:nvPr/>
        </p:nvPicPr>
        <p:blipFill rotWithShape="1">
          <a:blip r:embed="rId3">
            <a:alphaModFix/>
          </a:blip>
          <a:srcRect/>
          <a:stretch/>
        </p:blipFill>
        <p:spPr>
          <a:xfrm>
            <a:off x="7680491" y="192135"/>
            <a:ext cx="1188720" cy="1286024"/>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2"/>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Introduction</a:t>
            </a:r>
            <a:endParaRPr/>
          </a:p>
        </p:txBody>
      </p:sp>
      <p:sp>
        <p:nvSpPr>
          <p:cNvPr id="374" name="Google Shape;374;p12"/>
          <p:cNvSpPr txBox="1">
            <a:spLocks noGrp="1"/>
          </p:cNvSpPr>
          <p:nvPr>
            <p:ph type="body" idx="1"/>
          </p:nvPr>
        </p:nvSpPr>
        <p:spPr>
          <a:xfrm>
            <a:off x="877463" y="1524000"/>
            <a:ext cx="5117834" cy="282222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0B4860"/>
                </a:solidFill>
              </a:rPr>
              <a:t>Today we’re going to learn about your RIGHT to go to school and get an education. I’m going to tell you the true story about a girl named Malala. </a:t>
            </a:r>
            <a:endParaRPr dirty="0">
              <a:solidFill>
                <a:srgbClr val="0B4860"/>
              </a:solidFill>
            </a:endParaRPr>
          </a:p>
        </p:txBody>
      </p:sp>
      <p:pic>
        <p:nvPicPr>
          <p:cNvPr id="375" name="Google Shape;375;p12" descr="Picture of a stick figure boy with hands on hips used as the introduction logo in the lessons."/>
          <p:cNvPicPr preferRelativeResize="0"/>
          <p:nvPr/>
        </p:nvPicPr>
        <p:blipFill rotWithShape="1">
          <a:blip r:embed="rId3">
            <a:alphaModFix/>
          </a:blip>
          <a:srcRect/>
          <a:stretch/>
        </p:blipFill>
        <p:spPr>
          <a:xfrm>
            <a:off x="5995297" y="1242223"/>
            <a:ext cx="1422932" cy="3017520"/>
          </a:xfrm>
          <a:prstGeom prst="rect">
            <a:avLst/>
          </a:prstGeom>
          <a:noFill/>
          <a:ln>
            <a:noFill/>
          </a:ln>
        </p:spPr>
      </p:pic>
      <p:sp>
        <p:nvSpPr>
          <p:cNvPr id="376" name="Google Shape;376;p1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The Story of Malala</a:t>
            </a:r>
            <a:endParaRPr dirty="0"/>
          </a:p>
        </p:txBody>
      </p:sp>
      <p:sp>
        <p:nvSpPr>
          <p:cNvPr id="382" name="Google Shape;382;p1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12</a:t>
            </a:fld>
            <a:endParaRPr sz="900"/>
          </a:p>
        </p:txBody>
      </p:sp>
      <p:pic>
        <p:nvPicPr>
          <p:cNvPr id="383" name="Google Shape;383;p13"/>
          <p:cNvPicPr preferRelativeResize="0"/>
          <p:nvPr/>
        </p:nvPicPr>
        <p:blipFill rotWithShape="1">
          <a:blip r:embed="rId3">
            <a:alphaModFix/>
          </a:blip>
          <a:srcRect/>
          <a:stretch/>
        </p:blipFill>
        <p:spPr>
          <a:xfrm>
            <a:off x="869150" y="1283125"/>
            <a:ext cx="3547600" cy="3208615"/>
          </a:xfrm>
          <a:prstGeom prst="rect">
            <a:avLst/>
          </a:prstGeom>
          <a:noFill/>
          <a:ln>
            <a:noFill/>
          </a:ln>
        </p:spPr>
      </p:pic>
      <p:pic>
        <p:nvPicPr>
          <p:cNvPr id="384" name="Google Shape;384;p13"/>
          <p:cNvPicPr preferRelativeResize="0"/>
          <p:nvPr/>
        </p:nvPicPr>
        <p:blipFill rotWithShape="1">
          <a:blip r:embed="rId4">
            <a:alphaModFix/>
          </a:blip>
          <a:srcRect/>
          <a:stretch/>
        </p:blipFill>
        <p:spPr>
          <a:xfrm>
            <a:off x="4805000" y="1283127"/>
            <a:ext cx="3547600" cy="3208574"/>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13</a:t>
            </a:fld>
            <a:endParaRPr sz="900"/>
          </a:p>
        </p:txBody>
      </p:sp>
      <p:pic>
        <p:nvPicPr>
          <p:cNvPr id="390" name="Google Shape;390;p14"/>
          <p:cNvPicPr preferRelativeResize="0"/>
          <p:nvPr/>
        </p:nvPicPr>
        <p:blipFill rotWithShape="1">
          <a:blip r:embed="rId3">
            <a:alphaModFix/>
          </a:blip>
          <a:srcRect/>
          <a:stretch/>
        </p:blipFill>
        <p:spPr>
          <a:xfrm>
            <a:off x="732997" y="767645"/>
            <a:ext cx="3683753" cy="3724096"/>
          </a:xfrm>
          <a:prstGeom prst="rect">
            <a:avLst/>
          </a:prstGeom>
          <a:noFill/>
          <a:ln>
            <a:noFill/>
          </a:ln>
        </p:spPr>
      </p:pic>
      <p:pic>
        <p:nvPicPr>
          <p:cNvPr id="391" name="Google Shape;391;p14"/>
          <p:cNvPicPr preferRelativeResize="0"/>
          <p:nvPr/>
        </p:nvPicPr>
        <p:blipFill rotWithShape="1">
          <a:blip r:embed="rId4">
            <a:alphaModFix/>
          </a:blip>
          <a:srcRect/>
          <a:stretch/>
        </p:blipFill>
        <p:spPr>
          <a:xfrm>
            <a:off x="4804999" y="767645"/>
            <a:ext cx="3593933" cy="3724056"/>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5"/>
          <p:cNvSpPr txBox="1">
            <a:spLocks noGrp="1"/>
          </p:cNvSpPr>
          <p:nvPr>
            <p:ph type="body" idx="1"/>
          </p:nvPr>
        </p:nvSpPr>
        <p:spPr>
          <a:xfrm>
            <a:off x="925689" y="711200"/>
            <a:ext cx="5013207" cy="341479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800" dirty="0">
                <a:solidFill>
                  <a:srgbClr val="0B4860"/>
                </a:solidFill>
              </a:rPr>
              <a:t>How do you know that education was important to Malala?</a:t>
            </a:r>
            <a:endParaRPr sz="2800" dirty="0">
              <a:solidFill>
                <a:srgbClr val="0B4860"/>
              </a:solidFill>
            </a:endParaRPr>
          </a:p>
          <a:p>
            <a:pPr marL="0" lvl="0" indent="0" algn="l" rtl="0">
              <a:lnSpc>
                <a:spcPct val="115000"/>
              </a:lnSpc>
              <a:spcBef>
                <a:spcPts val="0"/>
              </a:spcBef>
              <a:spcAft>
                <a:spcPts val="0"/>
              </a:spcAft>
              <a:buSzPts val="1800"/>
              <a:buNone/>
            </a:pPr>
            <a:endParaRPr sz="2800" dirty="0"/>
          </a:p>
          <a:p>
            <a:pPr marL="0" lvl="0" indent="0" algn="l" rtl="0">
              <a:lnSpc>
                <a:spcPct val="115000"/>
              </a:lnSpc>
              <a:spcBef>
                <a:spcPts val="0"/>
              </a:spcBef>
              <a:spcAft>
                <a:spcPts val="0"/>
              </a:spcAft>
              <a:buSzPts val="1800"/>
              <a:buNone/>
            </a:pPr>
            <a:r>
              <a:rPr lang="en-US" sz="2800" dirty="0">
                <a:solidFill>
                  <a:srgbClr val="0B4860"/>
                </a:solidFill>
              </a:rPr>
              <a:t>How do you know that she was brave?</a:t>
            </a:r>
            <a:endParaRPr sz="2800" dirty="0">
              <a:solidFill>
                <a:srgbClr val="0B4860"/>
              </a:solidFill>
            </a:endParaRPr>
          </a:p>
        </p:txBody>
      </p:sp>
      <p:sp>
        <p:nvSpPr>
          <p:cNvPr id="397" name="Google Shape;397;p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14</a:t>
            </a:fld>
            <a:endParaRPr sz="900"/>
          </a:p>
        </p:txBody>
      </p:sp>
      <p:pic>
        <p:nvPicPr>
          <p:cNvPr id="398" name="Google Shape;398;p15" descr="Picture of a stick figure boy with hands on hips used as the introduction logo in the lessons."/>
          <p:cNvPicPr preferRelativeResize="0"/>
          <p:nvPr/>
        </p:nvPicPr>
        <p:blipFill rotWithShape="1">
          <a:blip r:embed="rId3">
            <a:alphaModFix/>
          </a:blip>
          <a:srcRect/>
          <a:stretch/>
        </p:blipFill>
        <p:spPr>
          <a:xfrm>
            <a:off x="6232408" y="711200"/>
            <a:ext cx="1422932" cy="301752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6"/>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Develop &amp; Discuss</a:t>
            </a:r>
            <a:endParaRPr/>
          </a:p>
        </p:txBody>
      </p:sp>
      <p:sp>
        <p:nvSpPr>
          <p:cNvPr id="404" name="Google Shape;404;p16"/>
          <p:cNvSpPr txBox="1">
            <a:spLocks noGrp="1"/>
          </p:cNvSpPr>
          <p:nvPr>
            <p:ph type="body" idx="1"/>
          </p:nvPr>
        </p:nvSpPr>
        <p:spPr>
          <a:xfrm>
            <a:off x="869149" y="1275644"/>
            <a:ext cx="6367029" cy="94826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US" sz="3200" dirty="0"/>
              <a:t>The Right to an Education</a:t>
            </a:r>
            <a:endParaRPr sz="3200" dirty="0"/>
          </a:p>
        </p:txBody>
      </p:sp>
      <p:sp>
        <p:nvSpPr>
          <p:cNvPr id="405" name="Google Shape;405;p1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15</a:t>
            </a:fld>
            <a:endParaRPr sz="900"/>
          </a:p>
        </p:txBody>
      </p:sp>
      <p:pic>
        <p:nvPicPr>
          <p:cNvPr id="406" name="Google Shape;406;p16" descr="Stick figures of three kids running the icon for Develop and Discuss throughout the presentation"/>
          <p:cNvPicPr preferRelativeResize="0">
            <a:picLocks noGrp="1"/>
          </p:cNvPicPr>
          <p:nvPr>
            <p:ph type="body" idx="2"/>
          </p:nvPr>
        </p:nvPicPr>
        <p:blipFill rotWithShape="1">
          <a:blip r:embed="rId3">
            <a:alphaModFix/>
          </a:blip>
          <a:srcRect/>
          <a:stretch/>
        </p:blipFill>
        <p:spPr>
          <a:xfrm>
            <a:off x="4573162" y="1974247"/>
            <a:ext cx="3657600" cy="1989897"/>
          </a:xfrm>
          <a:prstGeom prst="rect">
            <a:avLst/>
          </a:prstGeom>
          <a:noFill/>
          <a:ln w="9525" cap="flat" cmpd="sng">
            <a:solidFill>
              <a:srgbClr val="FFFFFF"/>
            </a:solidFill>
            <a:prstDash val="solid"/>
            <a:round/>
            <a:headEnd type="none" w="sm" len="sm"/>
            <a:tailEnd type="none" w="sm" len="sm"/>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16</a:t>
            </a:fld>
            <a:endParaRPr sz="900"/>
          </a:p>
        </p:txBody>
      </p:sp>
      <p:pic>
        <p:nvPicPr>
          <p:cNvPr id="412" name="Google Shape;412;p17"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pic>
        <p:nvPicPr>
          <p:cNvPr id="413" name="Google Shape;413;p17"/>
          <p:cNvPicPr preferRelativeResize="0"/>
          <p:nvPr/>
        </p:nvPicPr>
        <p:blipFill rotWithShape="1">
          <a:blip r:embed="rId4">
            <a:alphaModFix/>
          </a:blip>
          <a:srcRect r="66538" b="8824"/>
          <a:stretch/>
        </p:blipFill>
        <p:spPr>
          <a:xfrm>
            <a:off x="2020711" y="236803"/>
            <a:ext cx="4820356" cy="4504529"/>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pic>
        <p:nvPicPr>
          <p:cNvPr id="419" name="Google Shape;419;p18"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pic>
        <p:nvPicPr>
          <p:cNvPr id="420" name="Google Shape;420;p18"/>
          <p:cNvPicPr preferRelativeResize="0"/>
          <p:nvPr/>
        </p:nvPicPr>
        <p:blipFill rotWithShape="1">
          <a:blip r:embed="rId4">
            <a:alphaModFix/>
          </a:blip>
          <a:srcRect l="33451" r="33570" b="7842"/>
          <a:stretch/>
        </p:blipFill>
        <p:spPr>
          <a:xfrm>
            <a:off x="1761067" y="135467"/>
            <a:ext cx="5034844" cy="48570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pic>
        <p:nvPicPr>
          <p:cNvPr id="426" name="Google Shape;426;p19"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pic>
        <p:nvPicPr>
          <p:cNvPr id="427" name="Google Shape;427;p19"/>
          <p:cNvPicPr preferRelativeResize="0"/>
          <p:nvPr/>
        </p:nvPicPr>
        <p:blipFill rotWithShape="1">
          <a:blip r:embed="rId4">
            <a:alphaModFix/>
          </a:blip>
          <a:srcRect l="66431" r="740" b="7842"/>
          <a:stretch/>
        </p:blipFill>
        <p:spPr>
          <a:xfrm>
            <a:off x="1738489" y="90311"/>
            <a:ext cx="5362222" cy="49022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pic>
        <p:nvPicPr>
          <p:cNvPr id="433" name="Google Shape;433;p20"/>
          <p:cNvPicPr preferRelativeResize="0"/>
          <p:nvPr/>
        </p:nvPicPr>
        <p:blipFill rotWithShape="1">
          <a:blip r:embed="rId3">
            <a:alphaModFix/>
          </a:blip>
          <a:srcRect/>
          <a:stretch/>
        </p:blipFill>
        <p:spPr>
          <a:xfrm>
            <a:off x="2720222" y="152400"/>
            <a:ext cx="3794924" cy="4838701"/>
          </a:xfrm>
          <a:prstGeom prst="rect">
            <a:avLst/>
          </a:prstGeom>
          <a:noFill/>
          <a:ln>
            <a:noFill/>
          </a:ln>
        </p:spPr>
      </p:pic>
      <p:pic>
        <p:nvPicPr>
          <p:cNvPr id="434" name="Google Shape;434;p20"/>
          <p:cNvPicPr preferRelativeResize="0"/>
          <p:nvPr/>
        </p:nvPicPr>
        <p:blipFill>
          <a:blip r:embed="rId4"/>
          <a:srcRect/>
          <a:stretch/>
        </p:blipFill>
        <p:spPr>
          <a:xfrm>
            <a:off x="7501438" y="236803"/>
            <a:ext cx="1379952" cy="7507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34483"/>
            <a:ext cx="4512900" cy="7548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Facilitator Tips</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43175195"/>
              </p:ext>
            </p:extLst>
          </p:nvPr>
        </p:nvGraphicFramePr>
        <p:xfrm>
          <a:off x="365760" y="1371598"/>
          <a:ext cx="8412480" cy="3248892"/>
        </p:xfrm>
        <a:graphic>
          <a:graphicData uri="http://schemas.openxmlformats.org/drawingml/2006/table">
            <a:tbl>
              <a:tblPr firstRow="1" bandRow="1">
                <a:tableStyleId>{5940675A-B579-460E-94D1-54222C63F5DA}</a:tableStyleId>
              </a:tblPr>
              <a:tblGrid>
                <a:gridCol w="464804">
                  <a:extLst>
                    <a:ext uri="{9D8B030D-6E8A-4147-A177-3AD203B41FA5}">
                      <a16:colId xmlns:a16="http://schemas.microsoft.com/office/drawing/2014/main" val="3743268562"/>
                    </a:ext>
                  </a:extLst>
                </a:gridCol>
                <a:gridCol w="2741873">
                  <a:extLst>
                    <a:ext uri="{9D8B030D-6E8A-4147-A177-3AD203B41FA5}">
                      <a16:colId xmlns:a16="http://schemas.microsoft.com/office/drawing/2014/main" val="22100770"/>
                    </a:ext>
                  </a:extLst>
                </a:gridCol>
                <a:gridCol w="5205803">
                  <a:extLst>
                    <a:ext uri="{9D8B030D-6E8A-4147-A177-3AD203B41FA5}">
                      <a16:colId xmlns:a16="http://schemas.microsoft.com/office/drawing/2014/main" val="4036239520"/>
                    </a:ext>
                  </a:extLst>
                </a:gridCol>
              </a:tblGrid>
              <a:tr h="812223">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Read Malala’s Story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Read and prepare to tell Malala’s Story. Telling the story with inflection from memory will keep the children more engaged.</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36548"/>
                  </a:ext>
                </a:extLst>
              </a:tr>
              <a:tr h="812223">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Questions in a Box</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Time will not allow for more than two questions per team.  Save the extra questions to use at the end of the lesson or for another occasion.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790391"/>
                  </a:ext>
                </a:extLst>
              </a:tr>
              <a:tr h="812223">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Have students use the talking stick when students want to say something.</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4573152"/>
                  </a:ext>
                </a:extLst>
              </a:tr>
              <a:tr h="812223">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Write Down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Don't forget to fill out the notes and reflections section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927212"/>
                  </a:ext>
                </a:extLst>
              </a:tr>
            </a:tbl>
          </a:graphicData>
        </a:graphic>
      </p:graphicFrame>
    </p:spTree>
    <p:extLst>
      <p:ext uri="{BB962C8B-B14F-4D97-AF65-F5344CB8AC3E}">
        <p14:creationId xmlns:p14="http://schemas.microsoft.com/office/powerpoint/2010/main" val="29504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1"/>
          <p:cNvSpPr txBox="1">
            <a:spLocks noGrp="1"/>
          </p:cNvSpPr>
          <p:nvPr>
            <p:ph type="title"/>
          </p:nvPr>
        </p:nvSpPr>
        <p:spPr>
          <a:xfrm>
            <a:off x="732997" y="383822"/>
            <a:ext cx="7802566" cy="1060937"/>
          </a:xfrm>
          <a:prstGeom prst="rect">
            <a:avLst/>
          </a:prstGeom>
          <a:noFill/>
          <a:ln>
            <a:noFill/>
          </a:ln>
        </p:spPr>
        <p:txBody>
          <a:bodyPr spcFirstLastPara="1" wrap="square" lIns="91425" tIns="91425" rIns="91425" bIns="91425" anchor="ctr" anchorCtr="0">
            <a:normAutofit/>
          </a:bodyPr>
          <a:lstStyle/>
          <a:p>
            <a:pPr lvl="0">
              <a:buSzPts val="3600"/>
            </a:pPr>
            <a:r>
              <a:rPr lang="en-US" sz="2800" dirty="0"/>
              <a:t>Convention on the Rights of the Child</a:t>
            </a:r>
            <a:br>
              <a:rPr lang="en-US" sz="2800" dirty="0"/>
            </a:br>
            <a:r>
              <a:rPr lang="en-US" sz="2800" dirty="0"/>
              <a:t>Article 28</a:t>
            </a:r>
            <a:endParaRPr sz="2800" dirty="0"/>
          </a:p>
        </p:txBody>
      </p:sp>
      <p:sp>
        <p:nvSpPr>
          <p:cNvPr id="440" name="Google Shape;440;p21"/>
          <p:cNvSpPr txBox="1">
            <a:spLocks noGrp="1"/>
          </p:cNvSpPr>
          <p:nvPr>
            <p:ph type="body" idx="1"/>
          </p:nvPr>
        </p:nvSpPr>
        <p:spPr>
          <a:xfrm>
            <a:off x="914400" y="1284891"/>
            <a:ext cx="5036126" cy="3357872"/>
          </a:xfrm>
          <a:prstGeom prst="rect">
            <a:avLst/>
          </a:prstGeom>
          <a:noFill/>
          <a:ln>
            <a:noFill/>
          </a:ln>
        </p:spPr>
        <p:txBody>
          <a:bodyPr spcFirstLastPara="1" wrap="square" lIns="91425" tIns="91425" rIns="91425" bIns="91425" anchor="ctr" anchorCtr="0">
            <a:noAutofit/>
          </a:bodyPr>
          <a:lstStyle/>
          <a:p>
            <a:pPr marL="457200" lvl="0" indent="-346710" algn="l" rtl="0">
              <a:lnSpc>
                <a:spcPct val="115000"/>
              </a:lnSpc>
              <a:spcBef>
                <a:spcPts val="600"/>
              </a:spcBef>
              <a:spcAft>
                <a:spcPts val="0"/>
              </a:spcAft>
              <a:buSzPts val="1860"/>
              <a:buAutoNum type="arabicPeriod"/>
            </a:pPr>
            <a:r>
              <a:rPr lang="en-US" dirty="0"/>
              <a:t>Children have a right to an education.</a:t>
            </a:r>
            <a:endParaRPr dirty="0"/>
          </a:p>
          <a:p>
            <a:pPr marL="457200" lvl="0" indent="-346710" algn="l" rtl="0">
              <a:lnSpc>
                <a:spcPct val="115000"/>
              </a:lnSpc>
              <a:spcBef>
                <a:spcPts val="0"/>
              </a:spcBef>
              <a:spcAft>
                <a:spcPts val="0"/>
              </a:spcAft>
              <a:buSzPts val="1860"/>
              <a:buAutoNum type="arabicPeriod"/>
            </a:pPr>
            <a:r>
              <a:rPr lang="en-US" dirty="0"/>
              <a:t>Discipline in schools should be done fairly, with kindness and respect.</a:t>
            </a:r>
            <a:endParaRPr dirty="0"/>
          </a:p>
          <a:p>
            <a:pPr marL="457200" lvl="0" indent="-346710" algn="l" rtl="0">
              <a:lnSpc>
                <a:spcPct val="115000"/>
              </a:lnSpc>
              <a:spcBef>
                <a:spcPts val="0"/>
              </a:spcBef>
              <a:spcAft>
                <a:spcPts val="0"/>
              </a:spcAft>
              <a:buSzPts val="1860"/>
              <a:buAutoNum type="arabicPeriod"/>
            </a:pPr>
            <a:r>
              <a:rPr lang="en-US" dirty="0"/>
              <a:t>Primary education should be free and required.</a:t>
            </a:r>
            <a:endParaRPr dirty="0"/>
          </a:p>
        </p:txBody>
      </p:sp>
      <p:sp>
        <p:nvSpPr>
          <p:cNvPr id="441" name="Google Shape;441;p2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20</a:t>
            </a:fld>
            <a:endParaRPr sz="900"/>
          </a:p>
        </p:txBody>
      </p:sp>
      <p:pic>
        <p:nvPicPr>
          <p:cNvPr id="6" name="Picture 5">
            <a:extLst>
              <a:ext uri="{FF2B5EF4-FFF2-40B4-BE49-F238E27FC236}">
                <a16:creationId xmlns:a16="http://schemas.microsoft.com/office/drawing/2014/main" id="{F75F7926-5821-43FA-910F-1431016CBC22}"/>
              </a:ext>
            </a:extLst>
          </p:cNvPr>
          <p:cNvPicPr>
            <a:picLocks noChangeAspect="1"/>
          </p:cNvPicPr>
          <p:nvPr/>
        </p:nvPicPr>
        <p:blipFill>
          <a:blip r:embed="rId3"/>
          <a:srcRect/>
          <a:stretch/>
        </p:blipFill>
        <p:spPr>
          <a:xfrm>
            <a:off x="6468757" y="2438977"/>
            <a:ext cx="1440965" cy="1298972"/>
          </a:xfrm>
          <a:prstGeom prst="rect">
            <a:avLst/>
          </a:prstGeom>
          <a:ln>
            <a:noFill/>
          </a:ln>
          <a:effectLst>
            <a:outerShdw blurRad="50800" dist="38100" dir="2700000" algn="tl" rotWithShape="0">
              <a:prstClr val="black">
                <a:alpha val="40000"/>
              </a:prstClr>
            </a:outerShdw>
          </a:effectLst>
        </p:spPr>
      </p:pic>
      <p:pic>
        <p:nvPicPr>
          <p:cNvPr id="9" name="Google Shape;457;p23">
            <a:extLst>
              <a:ext uri="{FF2B5EF4-FFF2-40B4-BE49-F238E27FC236}">
                <a16:creationId xmlns:a16="http://schemas.microsoft.com/office/drawing/2014/main" id="{542F829A-0C41-44B6-8142-CC5926199BA0}"/>
              </a:ext>
            </a:extLst>
          </p:cNvPr>
          <p:cNvPicPr preferRelativeResize="0">
            <a:picLocks noChangeAspect="1"/>
          </p:cNvPicPr>
          <p:nvPr/>
        </p:nvPicPr>
        <p:blipFill>
          <a:blip r:embed="rId4"/>
          <a:srcRect/>
          <a:stretch/>
        </p:blipFill>
        <p:spPr>
          <a:xfrm>
            <a:off x="7789850" y="271100"/>
            <a:ext cx="1097280" cy="1013791"/>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2"/>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a:buClr>
                <a:srgbClr val="5F8797"/>
              </a:buClr>
              <a:buSzPct val="100000"/>
            </a:pPr>
            <a:r>
              <a:rPr lang="en-US" dirty="0">
                <a:solidFill>
                  <a:srgbClr val="3F5E6A"/>
                </a:solidFill>
              </a:rPr>
              <a:t>Without an Education…</a:t>
            </a:r>
          </a:p>
        </p:txBody>
      </p:sp>
      <p:sp>
        <p:nvSpPr>
          <p:cNvPr id="448" name="Google Shape;448;p22"/>
          <p:cNvSpPr txBox="1">
            <a:spLocks noGrp="1"/>
          </p:cNvSpPr>
          <p:nvPr>
            <p:ph type="body" idx="1"/>
          </p:nvPr>
        </p:nvSpPr>
        <p:spPr>
          <a:xfrm>
            <a:off x="732997" y="733778"/>
            <a:ext cx="7732130" cy="3898822"/>
          </a:xfrm>
          <a:prstGeom prst="rect">
            <a:avLst/>
          </a:prstGeom>
          <a:noFill/>
          <a:ln>
            <a:noFill/>
          </a:ln>
        </p:spPr>
        <p:txBody>
          <a:bodyPr spcFirstLastPara="1" wrap="square" lIns="91425" tIns="91425" rIns="91425" bIns="91425" anchor="ctr" anchorCtr="0">
            <a:normAutofit/>
          </a:bodyPr>
          <a:lstStyle/>
          <a:p>
            <a:pPr marL="0" indent="0">
              <a:buClr>
                <a:srgbClr val="5F8797"/>
              </a:buClr>
              <a:buSzPct val="100000"/>
              <a:buNone/>
            </a:pPr>
            <a:r>
              <a:rPr lang="en-US" sz="2800" dirty="0">
                <a:solidFill>
                  <a:srgbClr val="3F5E6A"/>
                </a:solidFill>
              </a:rPr>
              <a:t>Do you think you would know:</a:t>
            </a:r>
          </a:p>
          <a:p>
            <a:pPr indent="-457200">
              <a:buClr>
                <a:srgbClr val="3F5E6A"/>
              </a:buClr>
              <a:buSzPct val="100000"/>
            </a:pPr>
            <a:r>
              <a:rPr lang="en-US" sz="2800" dirty="0">
                <a:solidFill>
                  <a:srgbClr val="3F5E6A"/>
                </a:solidFill>
              </a:rPr>
              <a:t>how to read and write? </a:t>
            </a:r>
          </a:p>
          <a:p>
            <a:pPr indent="-457200">
              <a:buClr>
                <a:srgbClr val="3F5E6A"/>
              </a:buClr>
              <a:buSzPct val="100000"/>
            </a:pPr>
            <a:r>
              <a:rPr lang="en-US" sz="2800" dirty="0">
                <a:solidFill>
                  <a:srgbClr val="3F5E6A"/>
                </a:solidFill>
              </a:rPr>
              <a:t>about Human Rights</a:t>
            </a:r>
            <a:r>
              <a:rPr lang="en-US" sz="2800" dirty="0">
                <a:solidFill>
                  <a:srgbClr val="0B4860"/>
                </a:solidFill>
              </a:rPr>
              <a:t>? </a:t>
            </a:r>
            <a:endParaRPr lang="en-US" sz="2800" dirty="0"/>
          </a:p>
          <a:p>
            <a:pPr indent="-457200">
              <a:buClr>
                <a:srgbClr val="3F5E6A"/>
              </a:buClr>
              <a:buSzPct val="100000"/>
            </a:pPr>
            <a:r>
              <a:rPr lang="en-US" sz="2800" dirty="0">
                <a:solidFill>
                  <a:srgbClr val="0B4860"/>
                </a:solidFill>
              </a:rPr>
              <a:t>about the Universal Declaration </a:t>
            </a:r>
          </a:p>
          <a:p>
            <a:pPr marL="0" indent="0">
              <a:buClr>
                <a:srgbClr val="3F5E6A"/>
              </a:buClr>
              <a:buSzPct val="100000"/>
              <a:buNone/>
            </a:pPr>
            <a:r>
              <a:rPr lang="en-US" sz="2800" dirty="0"/>
              <a:t>     </a:t>
            </a:r>
            <a:r>
              <a:rPr lang="en-US" sz="2800" dirty="0">
                <a:solidFill>
                  <a:srgbClr val="0B4860"/>
                </a:solidFill>
              </a:rPr>
              <a:t>of Human Rights?</a:t>
            </a:r>
            <a:endParaRPr sz="2800" dirty="0">
              <a:solidFill>
                <a:srgbClr val="0B4860"/>
              </a:solidFill>
            </a:endParaRPr>
          </a:p>
        </p:txBody>
      </p:sp>
      <p:sp>
        <p:nvSpPr>
          <p:cNvPr id="449" name="Google Shape;449;p2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21</a:t>
            </a:fld>
            <a:endParaRPr sz="900"/>
          </a:p>
        </p:txBody>
      </p:sp>
      <p:pic>
        <p:nvPicPr>
          <p:cNvPr id="6" name="Google Shape;457;p23">
            <a:extLst>
              <a:ext uri="{FF2B5EF4-FFF2-40B4-BE49-F238E27FC236}">
                <a16:creationId xmlns:a16="http://schemas.microsoft.com/office/drawing/2014/main" id="{73EFA9D2-BC6E-46F6-B467-4F431CDDE284}"/>
              </a:ext>
            </a:extLst>
          </p:cNvPr>
          <p:cNvPicPr preferRelativeResize="0">
            <a:picLocks noChangeAspect="1"/>
          </p:cNvPicPr>
          <p:nvPr/>
        </p:nvPicPr>
        <p:blipFill>
          <a:blip r:embed="rId3"/>
          <a:srcRect/>
          <a:stretch/>
        </p:blipFill>
        <p:spPr>
          <a:xfrm>
            <a:off x="7789850" y="271100"/>
            <a:ext cx="1097280" cy="1013791"/>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3"/>
          <p:cNvSpPr txBox="1">
            <a:spLocks noGrp="1"/>
          </p:cNvSpPr>
          <p:nvPr>
            <p:ph type="body" idx="1"/>
          </p:nvPr>
        </p:nvSpPr>
        <p:spPr>
          <a:xfrm>
            <a:off x="877474" y="1524000"/>
            <a:ext cx="7193700" cy="3108600"/>
          </a:xfrm>
          <a:prstGeom prst="rect">
            <a:avLst/>
          </a:prstGeom>
          <a:no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0"/>
              </a:spcAft>
              <a:buSzPts val="1800"/>
              <a:buNone/>
            </a:pPr>
            <a:r>
              <a:rPr lang="en-US" sz="2800" dirty="0">
                <a:solidFill>
                  <a:srgbClr val="0B4860"/>
                </a:solidFill>
              </a:rPr>
              <a:t>Who do you think is going to take care of you after you grow up and leave home?</a:t>
            </a:r>
            <a:endParaRPr sz="2800" dirty="0">
              <a:solidFill>
                <a:srgbClr val="0B4860"/>
              </a:solidFill>
            </a:endParaRPr>
          </a:p>
          <a:p>
            <a:pPr marL="0" lvl="0" indent="0" algn="l" rtl="0">
              <a:lnSpc>
                <a:spcPct val="107916"/>
              </a:lnSpc>
              <a:spcBef>
                <a:spcPts val="0"/>
              </a:spcBef>
              <a:spcAft>
                <a:spcPts val="0"/>
              </a:spcAft>
              <a:buSzPts val="1800"/>
              <a:buNone/>
            </a:pPr>
            <a:endParaRPr sz="2800" dirty="0">
              <a:solidFill>
                <a:srgbClr val="0B4860"/>
              </a:solidFill>
            </a:endParaRPr>
          </a:p>
          <a:p>
            <a:pPr marL="0" lvl="0" indent="0" algn="l" rtl="0">
              <a:lnSpc>
                <a:spcPct val="107916"/>
              </a:lnSpc>
              <a:spcBef>
                <a:spcPts val="0"/>
              </a:spcBef>
              <a:spcAft>
                <a:spcPts val="800"/>
              </a:spcAft>
              <a:buSzPts val="1800"/>
              <a:buNone/>
            </a:pPr>
            <a:r>
              <a:rPr lang="en-US" sz="2800" dirty="0">
                <a:solidFill>
                  <a:srgbClr val="0B4860"/>
                </a:solidFill>
              </a:rPr>
              <a:t>What will you need to take care of yourself after you leave home?</a:t>
            </a:r>
            <a:endParaRPr sz="2800" dirty="0">
              <a:solidFill>
                <a:srgbClr val="0B4860"/>
              </a:solidFill>
            </a:endParaRPr>
          </a:p>
        </p:txBody>
      </p:sp>
      <p:sp>
        <p:nvSpPr>
          <p:cNvPr id="456" name="Google Shape;456;p2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pic>
        <p:nvPicPr>
          <p:cNvPr id="457" name="Google Shape;457;p23"/>
          <p:cNvPicPr preferRelativeResize="0">
            <a:picLocks noChangeAspect="1"/>
          </p:cNvPicPr>
          <p:nvPr/>
        </p:nvPicPr>
        <p:blipFill>
          <a:blip r:embed="rId3"/>
          <a:srcRect/>
          <a:stretch/>
        </p:blipFill>
        <p:spPr>
          <a:xfrm>
            <a:off x="7236694" y="419460"/>
            <a:ext cx="1097280" cy="1013791"/>
          </a:xfrm>
          <a:prstGeom prst="rect">
            <a:avLst/>
          </a:prstGeom>
          <a:noFill/>
          <a:ln>
            <a:noFill/>
          </a:ln>
        </p:spPr>
      </p:pic>
      <p:sp>
        <p:nvSpPr>
          <p:cNvPr id="5" name="Google Shape;447;p22">
            <a:extLst>
              <a:ext uri="{FF2B5EF4-FFF2-40B4-BE49-F238E27FC236}">
                <a16:creationId xmlns:a16="http://schemas.microsoft.com/office/drawing/2014/main" id="{ACBFCAB5-6D0F-4456-8B87-F966BEBBB3E6}"/>
              </a:ext>
            </a:extLst>
          </p:cNvPr>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a:buClr>
                <a:srgbClr val="5F8797"/>
              </a:buClr>
              <a:buSzPct val="100000"/>
            </a:pPr>
            <a:r>
              <a:rPr lang="en-US" dirty="0">
                <a:solidFill>
                  <a:srgbClr val="3F5E6A"/>
                </a:solidFill>
              </a:rPr>
              <a:t>Your Future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4"/>
          <p:cNvSpPr txBox="1">
            <a:spLocks noGrp="1"/>
          </p:cNvSpPr>
          <p:nvPr>
            <p:ph type="title"/>
          </p:nvPr>
        </p:nvSpPr>
        <p:spPr>
          <a:xfrm>
            <a:off x="304800" y="0"/>
            <a:ext cx="8173225" cy="13443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Conclusion</a:t>
            </a:r>
            <a:endParaRPr dirty="0"/>
          </a:p>
        </p:txBody>
      </p:sp>
      <p:pic>
        <p:nvPicPr>
          <p:cNvPr id="463" name="Google Shape;463;p24" descr="Four stick children holding stars"/>
          <p:cNvPicPr preferRelativeResize="0">
            <a:picLocks noGrp="1"/>
          </p:cNvPicPr>
          <p:nvPr>
            <p:ph type="body" idx="2"/>
          </p:nvPr>
        </p:nvPicPr>
        <p:blipFill rotWithShape="1">
          <a:blip r:embed="rId3">
            <a:alphaModFix/>
          </a:blip>
          <a:srcRect/>
          <a:stretch/>
        </p:blipFill>
        <p:spPr>
          <a:xfrm>
            <a:off x="8062301" y="187036"/>
            <a:ext cx="831447" cy="583950"/>
          </a:xfrm>
          <a:prstGeom prst="rect">
            <a:avLst/>
          </a:prstGeom>
          <a:noFill/>
          <a:ln w="9525" cap="flat" cmpd="sng">
            <a:solidFill>
              <a:srgbClr val="FFFFFF"/>
            </a:solidFill>
            <a:prstDash val="solid"/>
            <a:round/>
            <a:headEnd type="none" w="sm" len="sm"/>
            <a:tailEnd type="none" w="sm" len="sm"/>
          </a:ln>
        </p:spPr>
      </p:pic>
      <p:sp>
        <p:nvSpPr>
          <p:cNvPr id="464" name="Google Shape;464;p2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23</a:t>
            </a:fld>
            <a:endParaRPr sz="900"/>
          </a:p>
        </p:txBody>
      </p:sp>
      <p:pic>
        <p:nvPicPr>
          <p:cNvPr id="465" name="Google Shape;465;p24"/>
          <p:cNvPicPr preferRelativeResize="0"/>
          <p:nvPr/>
        </p:nvPicPr>
        <p:blipFill rotWithShape="1">
          <a:blip r:embed="rId4">
            <a:alphaModFix/>
          </a:blip>
          <a:srcRect/>
          <a:stretch/>
        </p:blipFill>
        <p:spPr>
          <a:xfrm>
            <a:off x="3097157" y="330719"/>
            <a:ext cx="4651021" cy="4181837"/>
          </a:xfrm>
          <a:prstGeom prst="rect">
            <a:avLst/>
          </a:prstGeom>
          <a:noFill/>
          <a:ln>
            <a:noFill/>
          </a:ln>
        </p:spPr>
      </p:pic>
      <p:sp>
        <p:nvSpPr>
          <p:cNvPr id="466" name="Google Shape;466;p24"/>
          <p:cNvSpPr txBox="1"/>
          <p:nvPr/>
        </p:nvSpPr>
        <p:spPr>
          <a:xfrm>
            <a:off x="4052710" y="4512556"/>
            <a:ext cx="2777067" cy="43978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B4860"/>
                </a:solidFill>
                <a:latin typeface="Arial"/>
                <a:ea typeface="Arial"/>
                <a:cs typeface="Arial"/>
                <a:sym typeface="Arial"/>
              </a:rPr>
              <a:t>Remember Malala’s story.</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24</a:t>
            </a:fld>
            <a:endParaRPr sz="900"/>
          </a:p>
        </p:txBody>
      </p:sp>
      <p:pic>
        <p:nvPicPr>
          <p:cNvPr id="472" name="Google Shape;472;p25" descr="Four stick children holding stars"/>
          <p:cNvPicPr preferRelativeResize="0">
            <a:picLocks noGrp="1"/>
          </p:cNvPicPr>
          <p:nvPr>
            <p:ph type="body" idx="2"/>
          </p:nvPr>
        </p:nvPicPr>
        <p:blipFill rotWithShape="1">
          <a:blip r:embed="rId3">
            <a:alphaModFix/>
          </a:blip>
          <a:srcRect/>
          <a:stretch/>
        </p:blipFill>
        <p:spPr>
          <a:xfrm>
            <a:off x="8007832" y="261722"/>
            <a:ext cx="859077" cy="544255"/>
          </a:xfrm>
          <a:prstGeom prst="rect">
            <a:avLst/>
          </a:prstGeom>
          <a:noFill/>
          <a:ln>
            <a:noFill/>
          </a:ln>
        </p:spPr>
      </p:pic>
      <p:pic>
        <p:nvPicPr>
          <p:cNvPr id="473" name="Google Shape;473;p25"/>
          <p:cNvPicPr preferRelativeResize="0"/>
          <p:nvPr/>
        </p:nvPicPr>
        <p:blipFill rotWithShape="1">
          <a:blip r:embed="rId4">
            <a:alphaModFix/>
          </a:blip>
          <a:srcRect/>
          <a:stretch/>
        </p:blipFill>
        <p:spPr>
          <a:xfrm>
            <a:off x="3475840" y="636644"/>
            <a:ext cx="2361609" cy="2704948"/>
          </a:xfrm>
          <a:prstGeom prst="rect">
            <a:avLst/>
          </a:prstGeom>
          <a:noFill/>
          <a:ln>
            <a:noFill/>
          </a:ln>
        </p:spPr>
      </p:pic>
      <p:sp>
        <p:nvSpPr>
          <p:cNvPr id="474" name="Google Shape;474;p25"/>
          <p:cNvSpPr txBox="1"/>
          <p:nvPr/>
        </p:nvSpPr>
        <p:spPr>
          <a:xfrm>
            <a:off x="1580444" y="2991556"/>
            <a:ext cx="6488306" cy="150824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B4860"/>
                </a:solidFill>
                <a:latin typeface="Arial"/>
                <a:ea typeface="Arial"/>
                <a:cs typeface="Arial"/>
                <a:sym typeface="Arial"/>
              </a:rPr>
              <a:t>We are really lucky to HAVE the right to an EDUCATION so we can all go to school!</a:t>
            </a:r>
            <a:endParaRPr sz="2400" b="0" i="0" u="none" strike="noStrike" cap="none" dirty="0">
              <a:solidFill>
                <a:schemeClr val="dk1"/>
              </a:solidFill>
              <a:latin typeface="Arial"/>
              <a:ea typeface="Arial"/>
              <a:cs typeface="Arial"/>
              <a:sym typeface="Aria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6"/>
          <p:cNvSpPr txBox="1">
            <a:spLocks noGrp="1"/>
          </p:cNvSpPr>
          <p:nvPr>
            <p:ph type="title"/>
          </p:nvPr>
        </p:nvSpPr>
        <p:spPr>
          <a:xfrm>
            <a:off x="869149" y="0"/>
            <a:ext cx="7666500" cy="144475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Learning Points</a:t>
            </a:r>
            <a:endParaRPr dirty="0"/>
          </a:p>
        </p:txBody>
      </p:sp>
      <p:sp>
        <p:nvSpPr>
          <p:cNvPr id="480" name="Google Shape;480;p26"/>
          <p:cNvSpPr txBox="1">
            <a:spLocks noGrp="1"/>
          </p:cNvSpPr>
          <p:nvPr>
            <p:ph type="body" idx="1"/>
          </p:nvPr>
        </p:nvSpPr>
        <p:spPr>
          <a:xfrm>
            <a:off x="869149" y="1072443"/>
            <a:ext cx="3917340" cy="3770489"/>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600"/>
              </a:spcBef>
              <a:spcAft>
                <a:spcPts val="0"/>
              </a:spcAft>
              <a:buSzPts val="1800"/>
              <a:buChar char="●"/>
            </a:pPr>
            <a:r>
              <a:rPr lang="en-US" dirty="0"/>
              <a:t>Education prepares you to learn the skills you will need in the future.</a:t>
            </a:r>
          </a:p>
          <a:p>
            <a:pPr marL="457200" lvl="0" indent="-342900" algn="l" rtl="0">
              <a:lnSpc>
                <a:spcPct val="90000"/>
              </a:lnSpc>
              <a:spcBef>
                <a:spcPts val="600"/>
              </a:spcBef>
              <a:spcAft>
                <a:spcPts val="0"/>
              </a:spcAft>
              <a:buSzPts val="1800"/>
              <a:buChar char="●"/>
            </a:pPr>
            <a:endParaRPr dirty="0"/>
          </a:p>
          <a:p>
            <a:pPr marL="457200" lvl="0" indent="-342900" algn="l" rtl="0">
              <a:lnSpc>
                <a:spcPct val="90000"/>
              </a:lnSpc>
              <a:spcBef>
                <a:spcPts val="0"/>
              </a:spcBef>
              <a:spcAft>
                <a:spcPts val="0"/>
              </a:spcAft>
              <a:buSzPts val="1800"/>
              <a:buChar char="●"/>
            </a:pPr>
            <a:r>
              <a:rPr lang="en-US" dirty="0"/>
              <a:t>All children have the right to an education.</a:t>
            </a:r>
          </a:p>
          <a:p>
            <a:pPr marL="457200" lvl="0" indent="-342900" algn="l" rtl="0">
              <a:lnSpc>
                <a:spcPct val="90000"/>
              </a:lnSpc>
              <a:spcBef>
                <a:spcPts val="0"/>
              </a:spcBef>
              <a:spcAft>
                <a:spcPts val="0"/>
              </a:spcAft>
              <a:buSzPts val="1800"/>
              <a:buChar char="●"/>
            </a:pPr>
            <a:endParaRPr dirty="0"/>
          </a:p>
          <a:p>
            <a:pPr marL="457200" lvl="0" indent="-342900" algn="l" rtl="0">
              <a:lnSpc>
                <a:spcPct val="90000"/>
              </a:lnSpc>
              <a:spcBef>
                <a:spcPts val="0"/>
              </a:spcBef>
              <a:spcAft>
                <a:spcPts val="0"/>
              </a:spcAft>
              <a:buSzPts val="1800"/>
              <a:buChar char="●"/>
            </a:pPr>
            <a:r>
              <a:rPr lang="en-US" dirty="0"/>
              <a:t>Children can become teachers.</a:t>
            </a:r>
            <a:endParaRPr dirty="0"/>
          </a:p>
        </p:txBody>
      </p:sp>
      <p:pic>
        <p:nvPicPr>
          <p:cNvPr id="481" name="Google Shape;481;p26" descr="Five stick figure children holding star"/>
          <p:cNvPicPr preferRelativeResize="0">
            <a:picLocks noGrp="1"/>
          </p:cNvPicPr>
          <p:nvPr>
            <p:ph type="body" idx="2"/>
          </p:nvPr>
        </p:nvPicPr>
        <p:blipFill rotWithShape="1">
          <a:blip r:embed="rId3">
            <a:alphaModFix/>
          </a:blip>
          <a:srcRect/>
          <a:stretch/>
        </p:blipFill>
        <p:spPr>
          <a:xfrm>
            <a:off x="4923829" y="1072443"/>
            <a:ext cx="3657600" cy="2724900"/>
          </a:xfrm>
          <a:prstGeom prst="rect">
            <a:avLst/>
          </a:prstGeom>
          <a:noFill/>
          <a:ln w="9525" cap="flat" cmpd="sng">
            <a:solidFill>
              <a:srgbClr val="FFFFFF"/>
            </a:solidFill>
            <a:prstDash val="solid"/>
            <a:round/>
            <a:headEnd type="none" w="sm" len="sm"/>
            <a:tailEnd type="none" w="sm" len="sm"/>
          </a:ln>
        </p:spPr>
      </p:pic>
      <p:sp>
        <p:nvSpPr>
          <p:cNvPr id="482" name="Google Shape;482;p2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25</a:t>
            </a:fld>
            <a:endParaRPr sz="90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7"/>
          <p:cNvSpPr txBox="1">
            <a:spLocks noGrp="1"/>
          </p:cNvSpPr>
          <p:nvPr>
            <p:ph type="title"/>
          </p:nvPr>
        </p:nvSpPr>
        <p:spPr>
          <a:xfrm>
            <a:off x="914400" y="-282222"/>
            <a:ext cx="7621162" cy="1726981"/>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Challenge </a:t>
            </a:r>
            <a:endParaRPr dirty="0"/>
          </a:p>
        </p:txBody>
      </p:sp>
      <p:pic>
        <p:nvPicPr>
          <p:cNvPr id="488" name="Google Shape;488;p27" descr="A stick person climbing towards the top of a mountain with a flag on top"/>
          <p:cNvPicPr preferRelativeResize="0">
            <a:picLocks noGrp="1"/>
          </p:cNvPicPr>
          <p:nvPr>
            <p:ph type="body" idx="2"/>
          </p:nvPr>
        </p:nvPicPr>
        <p:blipFill rotWithShape="1">
          <a:blip r:embed="rId3">
            <a:alphaModFix/>
          </a:blip>
          <a:srcRect/>
          <a:stretch/>
        </p:blipFill>
        <p:spPr>
          <a:xfrm>
            <a:off x="5650860" y="498864"/>
            <a:ext cx="2214566" cy="1548088"/>
          </a:xfrm>
          <a:prstGeom prst="rect">
            <a:avLst/>
          </a:prstGeom>
          <a:noFill/>
          <a:ln>
            <a:noFill/>
          </a:ln>
        </p:spPr>
      </p:pic>
      <p:sp>
        <p:nvSpPr>
          <p:cNvPr id="489" name="Google Shape;489;p2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26</a:t>
            </a:fld>
            <a:endParaRPr sz="900"/>
          </a:p>
        </p:txBody>
      </p:sp>
      <p:pic>
        <p:nvPicPr>
          <p:cNvPr id="490" name="Google Shape;490;p27"/>
          <p:cNvPicPr preferRelativeResize="0"/>
          <p:nvPr/>
        </p:nvPicPr>
        <p:blipFill rotWithShape="1">
          <a:blip r:embed="rId4">
            <a:alphaModFix/>
          </a:blip>
          <a:srcRect/>
          <a:stretch/>
        </p:blipFill>
        <p:spPr>
          <a:xfrm>
            <a:off x="732997" y="963656"/>
            <a:ext cx="4247727" cy="3741004"/>
          </a:xfrm>
          <a:prstGeom prst="rect">
            <a:avLst/>
          </a:prstGeom>
          <a:noFill/>
          <a:ln>
            <a:noFill/>
          </a:ln>
        </p:spPr>
      </p:pic>
      <p:sp>
        <p:nvSpPr>
          <p:cNvPr id="491" name="Google Shape;491;p27"/>
          <p:cNvSpPr txBox="1"/>
          <p:nvPr/>
        </p:nvSpPr>
        <p:spPr>
          <a:xfrm>
            <a:off x="5125156" y="2099296"/>
            <a:ext cx="3668888" cy="16486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50"/>
              <a:buFont typeface="Arial"/>
              <a:buNone/>
            </a:pPr>
            <a:r>
              <a:rPr lang="en-US" sz="2400" b="1" i="0" u="none" strike="noStrike" cap="none" dirty="0">
                <a:solidFill>
                  <a:srgbClr val="0B4860"/>
                </a:solidFill>
                <a:latin typeface="Arial"/>
                <a:ea typeface="Arial"/>
                <a:cs typeface="Arial"/>
                <a:sym typeface="Arial"/>
              </a:rPr>
              <a:t>Share Malala’s story with someone about our right to have an education.</a:t>
            </a:r>
            <a:endParaRPr sz="2400" b="0" i="0" u="none" strike="noStrike" cap="none" dirty="0">
              <a:solidFill>
                <a:schemeClr val="dk1"/>
              </a:solidFill>
              <a:latin typeface="Arial"/>
              <a:ea typeface="Arial"/>
              <a:cs typeface="Arial"/>
              <a:sym typeface="Aria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522"/>
        <p:cNvGrpSpPr/>
        <p:nvPr/>
      </p:nvGrpSpPr>
      <p:grpSpPr>
        <a:xfrm>
          <a:off x="0" y="0"/>
          <a:ext cx="0" cy="0"/>
          <a:chOff x="0" y="0"/>
          <a:chExt cx="0" cy="0"/>
        </a:xfrm>
      </p:grpSpPr>
      <p:sp>
        <p:nvSpPr>
          <p:cNvPr id="523" name="Google Shape;523;p31"/>
          <p:cNvSpPr txBox="1">
            <a:spLocks noGrp="1"/>
          </p:cNvSpPr>
          <p:nvPr>
            <p:ph type="sldNum" idx="4294967295"/>
          </p:nvPr>
        </p:nvSpPr>
        <p:spPr>
          <a:xfrm>
            <a:off x="0" y="4602163"/>
            <a:ext cx="549275" cy="393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2d376985f_0_3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References</a:t>
            </a:r>
            <a:endParaRPr dirty="0"/>
          </a:p>
        </p:txBody>
      </p:sp>
      <p:sp>
        <p:nvSpPr>
          <p:cNvPr id="243" name="Google Shape;243;g82d376985f_0_3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244" name="Google Shape;244;g82d376985f_0_37"/>
          <p:cNvPicPr preferRelativeResize="0"/>
          <p:nvPr/>
        </p:nvPicPr>
        <p:blipFill>
          <a:blip r:embed="rId3"/>
          <a:srcRect/>
          <a:stretch/>
        </p:blipFill>
        <p:spPr>
          <a:xfrm>
            <a:off x="7852256" y="188033"/>
            <a:ext cx="912191" cy="914400"/>
          </a:xfrm>
          <a:prstGeom prst="rect">
            <a:avLst/>
          </a:prstGeom>
          <a:noFill/>
          <a:ln>
            <a:noFill/>
          </a:ln>
        </p:spPr>
      </p:pic>
      <p:graphicFrame>
        <p:nvGraphicFramePr>
          <p:cNvPr id="3" name="Table 3">
            <a:extLst>
              <a:ext uri="{FF2B5EF4-FFF2-40B4-BE49-F238E27FC236}">
                <a16:creationId xmlns:a16="http://schemas.microsoft.com/office/drawing/2014/main" id="{A93DC758-1944-4E39-A704-56C140A9F5FC}"/>
              </a:ext>
            </a:extLst>
          </p:cNvPr>
          <p:cNvGraphicFramePr>
            <a:graphicFrameLocks noGrp="1"/>
          </p:cNvGraphicFramePr>
          <p:nvPr>
            <p:extLst>
              <p:ext uri="{D42A27DB-BD31-4B8C-83A1-F6EECF244321}">
                <p14:modId xmlns:p14="http://schemas.microsoft.com/office/powerpoint/2010/main" val="293341677"/>
              </p:ext>
            </p:extLst>
          </p:nvPr>
        </p:nvGraphicFramePr>
        <p:xfrm>
          <a:off x="869148" y="1587964"/>
          <a:ext cx="7772400" cy="29545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627769037"/>
                    </a:ext>
                  </a:extLst>
                </a:gridCol>
                <a:gridCol w="7223760">
                  <a:extLst>
                    <a:ext uri="{9D8B030D-6E8A-4147-A177-3AD203B41FA5}">
                      <a16:colId xmlns:a16="http://schemas.microsoft.com/office/drawing/2014/main" val="1329378423"/>
                    </a:ext>
                  </a:extLst>
                </a:gridCol>
              </a:tblGrid>
              <a:tr h="517164">
                <a:tc>
                  <a:txBody>
                    <a:bodyPr/>
                    <a:lstStyle/>
                    <a:p>
                      <a:pPr algn="ctr"/>
                      <a:r>
                        <a:rPr lang="en-US" sz="1800" dirty="0"/>
                        <a:t>1</a:t>
                      </a:r>
                    </a:p>
                  </a:txBody>
                  <a:tcPr/>
                </a:tc>
                <a:tc>
                  <a:txBody>
                    <a:bodyPr/>
                    <a:lstStyle/>
                    <a:p>
                      <a:r>
                        <a:rPr lang="en-US" sz="1800" i="1" u="none" strike="noStrike" cap="none" dirty="0">
                          <a:effectLst/>
                          <a:sym typeface="Arial"/>
                        </a:rPr>
                        <a:t>Visit the Geneva Office on Human Rights Education website to download and print lesson resources </a:t>
                      </a:r>
                      <a:r>
                        <a:rPr lang="en-US" sz="1800" u="none" strike="noStrike" cap="none" dirty="0">
                          <a:effectLst/>
                          <a:sym typeface="Arial"/>
                        </a:rPr>
                        <a:t>at </a:t>
                      </a:r>
                      <a:r>
                        <a:rPr lang="en-US" sz="1800" u="sng" strike="noStrike" cap="none" dirty="0">
                          <a:effectLst/>
                          <a:sym typeface="Arial"/>
                          <a:hlinkClick r:id="rId4"/>
                        </a:rPr>
                        <a:t>www.go-hre.org</a:t>
                      </a:r>
                      <a:r>
                        <a:rPr lang="en-US" sz="1800" u="none" strike="noStrike" cap="none" dirty="0">
                          <a:effectLst/>
                          <a:sym typeface="Arial"/>
                        </a:rPr>
                        <a:t> </a:t>
                      </a:r>
                      <a:endParaRPr lang="en-US" sz="18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367004694"/>
                  </a:ext>
                </a:extLst>
              </a:tr>
              <a:tr h="517164">
                <a:tc>
                  <a:txBody>
                    <a:bodyPr/>
                    <a:lstStyle/>
                    <a:p>
                      <a:pPr algn="ctr"/>
                      <a:r>
                        <a:rPr lang="en-US" sz="1800" dirty="0"/>
                        <a:t>2</a:t>
                      </a:r>
                    </a:p>
                  </a:txBody>
                  <a:tcPr/>
                </a:tc>
                <a:tc>
                  <a:txBody>
                    <a:bodyPr/>
                    <a:lstStyle/>
                    <a:p>
                      <a:r>
                        <a:rPr lang="en-US" sz="1800" dirty="0"/>
                        <a:t>United Nations Universal Declaration of Human Rights. </a:t>
                      </a:r>
                      <a:r>
                        <a:rPr lang="en-US" sz="1800" dirty="0">
                          <a:hlinkClick r:id="rId5"/>
                        </a:rPr>
                        <a:t>https://www.un.org/en/universal-declaration-human-rights/</a:t>
                      </a:r>
                      <a:endParaRPr lang="en-US" sz="1800" dirty="0"/>
                    </a:p>
                  </a:txBody>
                  <a:tcPr/>
                </a:tc>
                <a:extLst>
                  <a:ext uri="{0D108BD9-81ED-4DB2-BD59-A6C34878D82A}">
                    <a16:rowId xmlns:a16="http://schemas.microsoft.com/office/drawing/2014/main" val="2406759190"/>
                  </a:ext>
                </a:extLst>
              </a:tr>
              <a:tr h="517164">
                <a:tc>
                  <a:txBody>
                    <a:bodyPr/>
                    <a:lstStyle/>
                    <a:p>
                      <a:pPr algn="ctr"/>
                      <a:r>
                        <a:rPr lang="en-US" sz="1800" dirty="0"/>
                        <a:t>3</a:t>
                      </a:r>
                    </a:p>
                  </a:txBody>
                  <a:tcPr/>
                </a:tc>
                <a:tc>
                  <a:txBody>
                    <a:bodyPr/>
                    <a:lstStyle/>
                    <a:p>
                      <a:r>
                        <a:rPr lang="en-US" sz="1800" dirty="0"/>
                        <a:t>United Nations Convention on the Rights of the Child. </a:t>
                      </a:r>
                      <a:r>
                        <a:rPr lang="en-US" sz="1800" dirty="0">
                          <a:hlinkClick r:id="rId6"/>
                        </a:rPr>
                        <a:t>https://www.ohchr.org/en/professionalinterest/pages/crc.aspx</a:t>
                      </a:r>
                      <a:endParaRPr lang="en-US" sz="1800" dirty="0"/>
                    </a:p>
                  </a:txBody>
                  <a:tcPr/>
                </a:tc>
                <a:extLst>
                  <a:ext uri="{0D108BD9-81ED-4DB2-BD59-A6C34878D82A}">
                    <a16:rowId xmlns:a16="http://schemas.microsoft.com/office/drawing/2014/main" val="168671097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77393008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809173800"/>
                  </a:ext>
                </a:extLst>
              </a:tr>
            </a:tbl>
          </a:graphicData>
        </a:graphic>
      </p:graphicFrame>
    </p:spTree>
    <p:extLst>
      <p:ext uri="{BB962C8B-B14F-4D97-AF65-F5344CB8AC3E}">
        <p14:creationId xmlns:p14="http://schemas.microsoft.com/office/powerpoint/2010/main" val="319025924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3" name="Picture 2">
            <a:extLst>
              <a:ext uri="{FF2B5EF4-FFF2-40B4-BE49-F238E27FC236}">
                <a16:creationId xmlns:a16="http://schemas.microsoft.com/office/drawing/2014/main" id="{6846616A-B9F0-4B25-9000-3922F2D15CFD}"/>
              </a:ext>
            </a:extLst>
          </p:cNvPr>
          <p:cNvPicPr>
            <a:picLocks noChangeAspect="1"/>
          </p:cNvPicPr>
          <p:nvPr/>
        </p:nvPicPr>
        <p:blipFill>
          <a:blip r:embed="rId4"/>
          <a:stretch>
            <a:fillRect/>
          </a:stretch>
        </p:blipFill>
        <p:spPr>
          <a:xfrm>
            <a:off x="2836580" y="285750"/>
            <a:ext cx="3551466" cy="4572000"/>
          </a:xfrm>
          <a:prstGeom prst="rect">
            <a:avLst/>
          </a:prstGeom>
          <a:ln>
            <a:solidFill>
              <a:schemeClr val="tx1"/>
            </a:solidFill>
          </a:ln>
        </p:spPr>
      </p:pic>
    </p:spTree>
    <p:extLst>
      <p:ext uri="{BB962C8B-B14F-4D97-AF65-F5344CB8AC3E}">
        <p14:creationId xmlns:p14="http://schemas.microsoft.com/office/powerpoint/2010/main" val="195678928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221958"/>
            <a:ext cx="6059632" cy="75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Materials Needed</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1730506616"/>
              </p:ext>
            </p:extLst>
          </p:nvPr>
        </p:nvGraphicFramePr>
        <p:xfrm>
          <a:off x="365760" y="976758"/>
          <a:ext cx="8412480" cy="39624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743268562"/>
                    </a:ext>
                  </a:extLst>
                </a:gridCol>
                <a:gridCol w="7955280">
                  <a:extLst>
                    <a:ext uri="{9D8B030D-6E8A-4147-A177-3AD203B41FA5}">
                      <a16:colId xmlns:a16="http://schemas.microsoft.com/office/drawing/2014/main" val="22100770"/>
                    </a:ext>
                  </a:extLst>
                </a:gridCol>
              </a:tblGrid>
              <a:tr h="274320">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274320">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Roll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274320">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Rules Chart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5232104"/>
                  </a:ext>
                </a:extLst>
              </a:tr>
              <a:tr h="274320">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t>Chalkboard or Flipchart and chalk or Markers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964692"/>
                  </a:ext>
                </a:extLst>
              </a:tr>
              <a:tr h="274320">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Facilitator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121133"/>
                  </a:ext>
                </a:extLst>
              </a:tr>
              <a:tr h="274320">
                <a:tc>
                  <a:txBody>
                    <a:bodyPr/>
                    <a:lstStyle/>
                    <a:p>
                      <a:pPr algn="ctr"/>
                      <a:r>
                        <a:rPr lang="en-US" b="1" dirty="0">
                          <a:solidFill>
                            <a:schemeClr val="bg1"/>
                          </a:solidFill>
                          <a:effectLst>
                            <a:outerShdw blurRad="38100" dist="38100" dir="2700000" algn="tl">
                              <a:srgbClr val="000000">
                                <a:alpha val="43137"/>
                              </a:srgbClr>
                            </a:outerShdw>
                          </a:effectLst>
                        </a:rPr>
                        <a:t>6</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Mini-posters including The Right to Education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6712941"/>
                  </a:ext>
                </a:extLst>
              </a:tr>
              <a:tr h="274320">
                <a:tc>
                  <a:txBody>
                    <a:bodyPr/>
                    <a:lstStyle/>
                    <a:p>
                      <a:pPr algn="ctr"/>
                      <a:r>
                        <a:rPr lang="en-US" b="1" dirty="0">
                          <a:solidFill>
                            <a:schemeClr val="bg1"/>
                          </a:solidFill>
                          <a:effectLst>
                            <a:outerShdw blurRad="38100" dist="38100" dir="2700000" algn="tl">
                              <a:srgbClr val="000000">
                                <a:alpha val="43137"/>
                              </a:srgbClr>
                            </a:outerShdw>
                          </a:effectLst>
                        </a:rPr>
                        <a:t>7</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Malala and her story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9612490"/>
                  </a:ext>
                </a:extLst>
              </a:tr>
              <a:tr h="274320">
                <a:tc>
                  <a:txBody>
                    <a:bodyPr/>
                    <a:lstStyle/>
                    <a:p>
                      <a:pPr algn="ctr"/>
                      <a:r>
                        <a:rPr lang="en-US" b="1" dirty="0">
                          <a:solidFill>
                            <a:schemeClr val="bg1"/>
                          </a:solidFill>
                          <a:effectLst>
                            <a:outerShdw blurRad="38100" dist="38100" dir="2700000" algn="tl">
                              <a:srgbClr val="000000">
                                <a:alpha val="43137"/>
                              </a:srgbClr>
                            </a:outerShdw>
                          </a:effectLst>
                        </a:rPr>
                        <a:t>8</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6 to 7 slips of paper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8820483"/>
                  </a:ext>
                </a:extLst>
              </a:tr>
              <a:tr h="274320">
                <a:tc>
                  <a:txBody>
                    <a:bodyPr/>
                    <a:lstStyle/>
                    <a:p>
                      <a:pPr algn="ctr"/>
                      <a:r>
                        <a:rPr lang="en-US" b="1" dirty="0">
                          <a:solidFill>
                            <a:schemeClr val="bg1"/>
                          </a:solidFill>
                          <a:effectLst>
                            <a:outerShdw blurRad="38100" dist="38100" dir="2700000" algn="tl">
                              <a:srgbClr val="000000">
                                <a:alpha val="43137"/>
                              </a:srgbClr>
                            </a:outerShdw>
                          </a:effectLst>
                        </a:rPr>
                        <a:t>9</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Pencils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51193985"/>
                  </a:ext>
                </a:extLst>
              </a:tr>
              <a:tr h="274320">
                <a:tc>
                  <a:txBody>
                    <a:bodyPr/>
                    <a:lstStyle/>
                    <a:p>
                      <a:pPr algn="ctr"/>
                      <a:r>
                        <a:rPr lang="en-US" b="1" dirty="0">
                          <a:solidFill>
                            <a:schemeClr val="bg1"/>
                          </a:solidFill>
                          <a:effectLst>
                            <a:outerShdw blurRad="38100" dist="38100" dir="2700000" algn="tl">
                              <a:srgbClr val="000000">
                                <a:alpha val="43137"/>
                              </a:srgbClr>
                            </a:outerShdw>
                          </a:effectLst>
                        </a:rPr>
                        <a:t>10</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Child Labor photos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6336964"/>
                  </a:ext>
                </a:extLst>
              </a:tr>
              <a:tr h="274320">
                <a:tc>
                  <a:txBody>
                    <a:bodyPr/>
                    <a:lstStyle/>
                    <a:p>
                      <a:pPr algn="ctr"/>
                      <a:r>
                        <a:rPr lang="en-US" b="1" dirty="0">
                          <a:solidFill>
                            <a:schemeClr val="bg1"/>
                          </a:solidFill>
                          <a:effectLst>
                            <a:outerShdw blurRad="38100" dist="38100" dir="2700000" algn="tl">
                              <a:srgbClr val="000000">
                                <a:alpha val="43137"/>
                              </a:srgbClr>
                            </a:outerShdw>
                          </a:effectLst>
                        </a:rPr>
                        <a:t>11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Documents: UNDR Article 26; CRC Articles 28 &amp; 29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1176190"/>
                  </a:ext>
                </a:extLst>
              </a:tr>
              <a:tr h="274320">
                <a:tc>
                  <a:txBody>
                    <a:bodyPr/>
                    <a:lstStyle/>
                    <a:p>
                      <a:pPr algn="ctr"/>
                      <a:r>
                        <a:rPr lang="en-US" b="1" dirty="0">
                          <a:solidFill>
                            <a:schemeClr val="bg1"/>
                          </a:solidFill>
                          <a:effectLst>
                            <a:outerShdw blurRad="38100" dist="38100" dir="2700000" algn="tl">
                              <a:srgbClr val="000000">
                                <a:alpha val="43137"/>
                              </a:srgbClr>
                            </a:outerShdw>
                          </a:effectLst>
                        </a:rPr>
                        <a:t>12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Set of Job Images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53659599"/>
                  </a:ext>
                </a:extLst>
              </a:tr>
              <a:tr h="274320">
                <a:tc>
                  <a:txBody>
                    <a:bodyPr/>
                    <a:lstStyle/>
                    <a:p>
                      <a:pPr algn="ctr"/>
                      <a:r>
                        <a:rPr lang="en-US" b="1" dirty="0">
                          <a:solidFill>
                            <a:schemeClr val="bg1"/>
                          </a:solidFill>
                          <a:effectLst>
                            <a:outerShdw blurRad="38100" dist="38100" dir="2700000" algn="tl">
                              <a:srgbClr val="000000">
                                <a:alpha val="43137"/>
                              </a:srgbClr>
                            </a:outerShdw>
                          </a:effectLst>
                        </a:rPr>
                        <a:t>13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Basket or container for the papers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691257"/>
                  </a:ext>
                </a:extLst>
              </a:tr>
            </a:tbl>
          </a:graphicData>
        </a:graphic>
      </p:graphicFrame>
    </p:spTree>
    <p:extLst>
      <p:ext uri="{BB962C8B-B14F-4D97-AF65-F5344CB8AC3E}">
        <p14:creationId xmlns:p14="http://schemas.microsoft.com/office/powerpoint/2010/main" val="290016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7" name="Google Shape;589;p42">
            <a:extLst>
              <a:ext uri="{FF2B5EF4-FFF2-40B4-BE49-F238E27FC236}">
                <a16:creationId xmlns:a16="http://schemas.microsoft.com/office/drawing/2014/main" id="{0A506C4C-06B8-47AE-8AD0-21AC5A7F95B8}"/>
              </a:ext>
            </a:extLst>
          </p:cNvPr>
          <p:cNvPicPr preferRelativeResize="0">
            <a:picLocks noChangeAspect="1"/>
          </p:cNvPicPr>
          <p:nvPr/>
        </p:nvPicPr>
        <p:blipFill rotWithShape="1">
          <a:blip r:embed="rId4"/>
          <a:srcRect/>
          <a:stretch/>
        </p:blipFill>
        <p:spPr>
          <a:xfrm>
            <a:off x="2870391" y="347065"/>
            <a:ext cx="3403218" cy="4449369"/>
          </a:xfrm>
          <a:prstGeom prst="rect">
            <a:avLst/>
          </a:prstGeom>
          <a:noFill/>
          <a:ln>
            <a:noFill/>
          </a:ln>
        </p:spPr>
      </p:pic>
    </p:spTree>
    <p:extLst>
      <p:ext uri="{BB962C8B-B14F-4D97-AF65-F5344CB8AC3E}">
        <p14:creationId xmlns:p14="http://schemas.microsoft.com/office/powerpoint/2010/main" val="954722693"/>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Universal Declaration on Human Rights</a:t>
            </a:r>
            <a:br>
              <a:rPr lang="en-US" sz="2800" dirty="0"/>
            </a:br>
            <a:r>
              <a:rPr lang="en-US" dirty="0"/>
              <a:t>Article 26</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5049880" cy="3372740"/>
          </a:xfrm>
        </p:spPr>
        <p:txBody>
          <a:bodyPr anchor="ctr">
            <a:normAutofit/>
          </a:bodyPr>
          <a:lstStyle/>
          <a:p>
            <a:pPr marL="571500" indent="-457200">
              <a:buFont typeface="+mj-lt"/>
              <a:buAutoNum type="arabicPeriod"/>
            </a:pPr>
            <a:r>
              <a:rPr lang="en-US" sz="2000" b="0" dirty="0"/>
              <a:t>You have the right to go to school. You should be able to learn a profession or continue your studies as far as you can.</a:t>
            </a:r>
          </a:p>
          <a:p>
            <a:pPr marL="571500" indent="-457200">
              <a:buFont typeface="+mj-lt"/>
              <a:buAutoNum type="arabicPeriod"/>
            </a:pPr>
            <a:r>
              <a:rPr lang="en-US" sz="2000" b="0" dirty="0"/>
              <a:t>Your parents have a right to choose how and what you learn.</a:t>
            </a:r>
          </a:p>
          <a:p>
            <a:pPr marL="571500" indent="-457200">
              <a:buFont typeface="+mj-lt"/>
              <a:buAutoNum type="arabicPeriod"/>
            </a:pPr>
            <a:r>
              <a:rPr lang="en-US" sz="2000" b="0" dirty="0"/>
              <a:t>You should learn about the United Nations and how to get along with other people and respect their rights.</a:t>
            </a:r>
            <a:endParaRPr lang="en-US" sz="2000" dirty="0"/>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281342"/>
            <a:ext cx="1440965" cy="1467165"/>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400" dirty="0"/>
              <a:t>Convention on the Rights of the Child</a:t>
            </a:r>
            <a:br>
              <a:rPr lang="en-US" sz="2800" dirty="0"/>
            </a:br>
            <a:r>
              <a:rPr lang="en-US" sz="2800" dirty="0"/>
              <a:t>Article 28</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8" y="1506120"/>
            <a:ext cx="4945971" cy="3372740"/>
          </a:xfrm>
        </p:spPr>
        <p:txBody>
          <a:bodyPr anchor="ctr">
            <a:normAutofit/>
          </a:bodyPr>
          <a:lstStyle/>
          <a:p>
            <a:pPr marL="571500" indent="-457200">
              <a:buFont typeface="+mj-lt"/>
              <a:buAutoNum type="arabicPeriod"/>
            </a:pPr>
            <a:r>
              <a:rPr lang="en-US" sz="2000" b="0" dirty="0"/>
              <a:t>Children have a right to an education.</a:t>
            </a:r>
          </a:p>
          <a:p>
            <a:pPr marL="571500" indent="-457200">
              <a:buFont typeface="+mj-lt"/>
              <a:buAutoNum type="arabicPeriod"/>
            </a:pPr>
            <a:r>
              <a:rPr lang="en-US" sz="2000" b="0" dirty="0"/>
              <a:t>Discipline in schools should be done fairly, with kindness and respect.</a:t>
            </a:r>
          </a:p>
          <a:p>
            <a:pPr marL="571500" indent="-457200">
              <a:buFont typeface="+mj-lt"/>
              <a:buAutoNum type="arabicPeriod"/>
            </a:pPr>
            <a:r>
              <a:rPr lang="en-US" sz="2000" b="0" dirty="0"/>
              <a:t>Primary education should be free and required.</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3786403005"/>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2" name="Picture 1">
            <a:extLst>
              <a:ext uri="{FF2B5EF4-FFF2-40B4-BE49-F238E27FC236}">
                <a16:creationId xmlns:a16="http://schemas.microsoft.com/office/drawing/2014/main" id="{CE2D2255-14E1-4F56-8E4E-E2B60FC0BDF4}"/>
              </a:ext>
            </a:extLst>
          </p:cNvPr>
          <p:cNvPicPr>
            <a:picLocks noChangeAspect="1"/>
          </p:cNvPicPr>
          <p:nvPr/>
        </p:nvPicPr>
        <p:blipFill>
          <a:blip r:embed="rId4"/>
          <a:stretch>
            <a:fillRect/>
          </a:stretch>
        </p:blipFill>
        <p:spPr>
          <a:xfrm>
            <a:off x="1100177" y="194310"/>
            <a:ext cx="3392452" cy="4754880"/>
          </a:xfrm>
          <a:prstGeom prst="rect">
            <a:avLst/>
          </a:prstGeom>
          <a:ln>
            <a:solidFill>
              <a:schemeClr val="tx1"/>
            </a:solidFill>
          </a:ln>
        </p:spPr>
      </p:pic>
    </p:spTree>
    <p:extLst>
      <p:ext uri="{BB962C8B-B14F-4D97-AF65-F5344CB8AC3E}">
        <p14:creationId xmlns:p14="http://schemas.microsoft.com/office/powerpoint/2010/main" val="4215408928"/>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228"/>
        <p:cNvGrpSpPr/>
        <p:nvPr/>
      </p:nvGrpSpPr>
      <p:grpSpPr>
        <a:xfrm>
          <a:off x="0" y="0"/>
          <a:ext cx="0" cy="0"/>
          <a:chOff x="0" y="0"/>
          <a:chExt cx="0" cy="0"/>
        </a:xfrm>
      </p:grpSpPr>
      <p:pic>
        <p:nvPicPr>
          <p:cNvPr id="229" name="Google Shape;229;p2"/>
          <p:cNvPicPr preferRelativeResize="0"/>
          <p:nvPr/>
        </p:nvPicPr>
        <p:blipFill rotWithShape="1">
          <a:blip r:embed="rId3">
            <a:alphaModFix/>
          </a:blip>
          <a:srcRect l="4115" t="735" r="4101" b="5152"/>
          <a:stretch/>
        </p:blipFill>
        <p:spPr>
          <a:xfrm>
            <a:off x="674964" y="1070347"/>
            <a:ext cx="4944384" cy="2781216"/>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230" name="Google Shape;230;p2"/>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000">
                <a:solidFill>
                  <a:srgbClr val="FF7A2E"/>
                </a:solidFill>
              </a:rPr>
              <a:t>I Get to Go to School</a:t>
            </a:r>
            <a:br>
              <a:rPr lang="en-US" sz="4400">
                <a:solidFill>
                  <a:srgbClr val="FF7A2E"/>
                </a:solidFill>
              </a:rPr>
            </a:br>
            <a:r>
              <a:rPr lang="en-US" sz="1200"/>
              <a:t>1</a:t>
            </a:r>
            <a:br>
              <a:rPr lang="en-US" sz="2800">
                <a:solidFill>
                  <a:srgbClr val="FF7A2E"/>
                </a:solidFill>
              </a:rPr>
            </a:br>
            <a:r>
              <a:rPr lang="en-US" sz="2800">
                <a:solidFill>
                  <a:srgbClr val="FF7A2E"/>
                </a:solidFill>
              </a:rPr>
              <a:t>Lesson 10A</a:t>
            </a:r>
            <a:endParaRPr sz="4400">
              <a:solidFill>
                <a:srgbClr val="FF7A2E"/>
              </a:solidFill>
            </a:endParaRPr>
          </a:p>
        </p:txBody>
      </p:sp>
      <p:pic>
        <p:nvPicPr>
          <p:cNvPr id="231" name="Google Shape;231;p2" descr="Logo for the Geneva Office for Human Rights Education (3 brown dots over a v with the letters GO-HRE on a white circle)"/>
          <p:cNvPicPr preferRelativeResize="0"/>
          <p:nvPr/>
        </p:nvPicPr>
        <p:blipFill rotWithShape="1">
          <a:blip r:embed="rId4">
            <a:alphaModFix/>
          </a:blip>
          <a:srcRect/>
          <a:stretch/>
        </p:blipFill>
        <p:spPr>
          <a:xfrm>
            <a:off x="8146246" y="104189"/>
            <a:ext cx="914400" cy="914400"/>
          </a:xfrm>
          <a:prstGeom prst="rect">
            <a:avLst/>
          </a:prstGeom>
          <a:noFill/>
          <a:ln>
            <a:noFill/>
          </a:ln>
        </p:spPr>
      </p:pic>
      <p:sp>
        <p:nvSpPr>
          <p:cNvPr id="232" name="Google Shape;232;p2"/>
          <p:cNvSpPr txBox="1"/>
          <p:nvPr/>
        </p:nvSpPr>
        <p:spPr>
          <a:xfrm>
            <a:off x="61525" y="4412125"/>
            <a:ext cx="8994900" cy="615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CC00"/>
                </a:solidFill>
                <a:latin typeface="Arial"/>
                <a:ea typeface="Arial"/>
                <a:cs typeface="Arial"/>
                <a:sym typeface="Arial"/>
              </a:rPr>
              <a:t>Geneva Office of Human Rights Education</a:t>
            </a:r>
            <a:endParaRPr sz="2400" b="1" i="0" u="none" strike="noStrike" cap="none">
              <a:solidFill>
                <a:srgbClr val="FFCC00"/>
              </a:solidFill>
              <a:latin typeface="Arial"/>
              <a:ea typeface="Arial"/>
              <a:cs typeface="Arial"/>
              <a:sym typeface="Arial"/>
            </a:endParaRPr>
          </a:p>
        </p:txBody>
      </p:sp>
      <p:sp>
        <p:nvSpPr>
          <p:cNvPr id="233" name="Google Shape;233;p2"/>
          <p:cNvSpPr txBox="1"/>
          <p:nvPr/>
        </p:nvSpPr>
        <p:spPr>
          <a:xfrm>
            <a:off x="342900" y="218825"/>
            <a:ext cx="1336500" cy="615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CC00"/>
                </a:solidFill>
                <a:latin typeface="Arial"/>
                <a:ea typeface="Arial"/>
                <a:cs typeface="Arial"/>
                <a:sym typeface="Arial"/>
              </a:rPr>
              <a:t>Colega</a:t>
            </a:r>
            <a:endParaRPr sz="2400" b="1" i="0" u="none" strike="noStrike" cap="none">
              <a:solidFill>
                <a:srgbClr val="FFCC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527"/>
        <p:cNvGrpSpPr/>
        <p:nvPr/>
      </p:nvGrpSpPr>
      <p:grpSpPr>
        <a:xfrm>
          <a:off x="0" y="0"/>
          <a:ext cx="0" cy="0"/>
          <a:chOff x="0" y="0"/>
          <a:chExt cx="0" cy="0"/>
        </a:xfrm>
      </p:grpSpPr>
      <p:pic>
        <p:nvPicPr>
          <p:cNvPr id="528" name="Google Shape;528;p1" descr="Four children jumping and raising their hands in joy"/>
          <p:cNvPicPr preferRelativeResize="0"/>
          <p:nvPr/>
        </p:nvPicPr>
        <p:blipFill rotWithShape="1">
          <a:blip r:embed="rId3">
            <a:alphaModFix/>
          </a:blip>
          <a:srcRect/>
          <a:stretch/>
        </p:blipFill>
        <p:spPr>
          <a:xfrm>
            <a:off x="453655" y="1070344"/>
            <a:ext cx="5387002" cy="2913322"/>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529" name="Google Shape;529;p1"/>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000">
                <a:solidFill>
                  <a:srgbClr val="FF7A2E"/>
                </a:solidFill>
              </a:rPr>
              <a:t>I Get to Go to School</a:t>
            </a:r>
            <a:br>
              <a:rPr lang="en-US" sz="4400">
                <a:solidFill>
                  <a:srgbClr val="FF7A2E"/>
                </a:solidFill>
              </a:rPr>
            </a:br>
            <a:r>
              <a:rPr lang="en-US" sz="1200"/>
              <a:t>1</a:t>
            </a:r>
            <a:br>
              <a:rPr lang="en-US" sz="2800">
                <a:solidFill>
                  <a:srgbClr val="FF7A2E"/>
                </a:solidFill>
              </a:rPr>
            </a:br>
            <a:r>
              <a:rPr lang="en-US" sz="2800">
                <a:solidFill>
                  <a:srgbClr val="FF7A2E"/>
                </a:solidFill>
              </a:rPr>
              <a:t>Lesson 10A</a:t>
            </a:r>
            <a:endParaRPr sz="4400">
              <a:solidFill>
                <a:srgbClr val="FF7A2E"/>
              </a:solidFill>
            </a:endParaRPr>
          </a:p>
        </p:txBody>
      </p:sp>
      <p:pic>
        <p:nvPicPr>
          <p:cNvPr id="530" name="Google Shape;530;p1" descr="Logo for the Geneva Office for Human Rights Education (3 brown dots over a v with the letters GO-HRE on a white circle)"/>
          <p:cNvPicPr preferRelativeResize="0"/>
          <p:nvPr/>
        </p:nvPicPr>
        <p:blipFill rotWithShape="1">
          <a:blip r:embed="rId4">
            <a:alphaModFix/>
          </a:blip>
          <a:srcRect/>
          <a:stretch/>
        </p:blipFill>
        <p:spPr>
          <a:xfrm>
            <a:off x="8146246" y="104189"/>
            <a:ext cx="914400" cy="914400"/>
          </a:xfrm>
          <a:prstGeom prst="rect">
            <a:avLst/>
          </a:prstGeom>
          <a:noFill/>
          <a:ln>
            <a:noFill/>
          </a:ln>
        </p:spPr>
      </p:pic>
      <p:sp>
        <p:nvSpPr>
          <p:cNvPr id="5" name="Google Shape;87;g7372b59db7_0_507">
            <a:extLst>
              <a:ext uri="{FF2B5EF4-FFF2-40B4-BE49-F238E27FC236}">
                <a16:creationId xmlns:a16="http://schemas.microsoft.com/office/drawing/2014/main" id="{C9A30FCA-4E8E-4383-B1B7-3CF0EB760BEF}"/>
              </a:ext>
            </a:extLst>
          </p:cNvPr>
          <p:cNvSpPr txBox="1">
            <a:spLocks/>
          </p:cNvSpPr>
          <p:nvPr/>
        </p:nvSpPr>
        <p:spPr>
          <a:xfrm>
            <a:off x="61525" y="4210493"/>
            <a:ext cx="8994900" cy="8169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The Right to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83419e30c8_0_0"/>
          <p:cNvSpPr txBox="1">
            <a:spLocks noGrp="1"/>
          </p:cNvSpPr>
          <p:nvPr>
            <p:ph type="title"/>
          </p:nvPr>
        </p:nvSpPr>
        <p:spPr>
          <a:xfrm>
            <a:off x="877474" y="2114559"/>
            <a:ext cx="76665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Welcome and Warm Up</a:t>
            </a:r>
            <a:endParaRPr/>
          </a:p>
        </p:txBody>
      </p:sp>
      <p:sp>
        <p:nvSpPr>
          <p:cNvPr id="327" name="Google Shape;327;g83419e30c8_0_0"/>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SzPts val="1800"/>
              <a:buNone/>
            </a:pPr>
            <a:br>
              <a:rPr lang="en-US" sz="1572"/>
            </a:br>
            <a:endParaRPr sz="1572"/>
          </a:p>
        </p:txBody>
      </p:sp>
      <p:sp>
        <p:nvSpPr>
          <p:cNvPr id="328" name="Google Shape;328;g83419e30c8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329" name="Google Shape;329;g83419e30c8_0_0" descr="Orange and yellow smiley sun the logo for welcome and warm up in the lessons"/>
          <p:cNvPicPr preferRelativeResize="0"/>
          <p:nvPr/>
        </p:nvPicPr>
        <p:blipFill rotWithShape="1">
          <a:blip r:embed="rId3">
            <a:alphaModFix/>
          </a:blip>
          <a:srcRect/>
          <a:stretch/>
        </p:blipFill>
        <p:spPr>
          <a:xfrm>
            <a:off x="7629903" y="323875"/>
            <a:ext cx="1050588" cy="1097281"/>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descr="Lyrics for Here We are Together">
            <a:hlinkClick r:id="rId3"/>
          </p:cNvPr>
          <p:cNvPicPr preferRelativeResize="0"/>
          <p:nvPr/>
        </p:nvPicPr>
        <p:blipFill rotWithShape="1">
          <a:blip r:embed="rId4">
            <a:alphaModFix/>
          </a:blip>
          <a:srcRect b="15812"/>
          <a:stretch/>
        </p:blipFill>
        <p:spPr>
          <a:xfrm>
            <a:off x="1591166" y="418773"/>
            <a:ext cx="5599856" cy="4412871"/>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517690" y="194086"/>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Here We Are Together</a:t>
            </a:r>
            <a:endParaRPr/>
          </a:p>
          <a:p>
            <a:pPr marL="0" lvl="0" indent="0" algn="l" rtl="0">
              <a:lnSpc>
                <a:spcPct val="100000"/>
              </a:lnSpc>
              <a:spcBef>
                <a:spcPts val="0"/>
              </a:spcBef>
              <a:spcAft>
                <a:spcPts val="0"/>
              </a:spcAft>
              <a:buSzPts val="3600"/>
              <a:buNone/>
            </a:pPr>
            <a:endParaRPr/>
          </a:p>
        </p:txBody>
      </p:sp>
      <p:sp>
        <p:nvSpPr>
          <p:cNvPr id="186" name="Google Shape;186;g7373cc9f06_0_609"/>
          <p:cNvSpPr txBox="1">
            <a:spLocks noGrp="1"/>
          </p:cNvSpPr>
          <p:nvPr>
            <p:ph type="body" idx="1"/>
          </p:nvPr>
        </p:nvSpPr>
        <p:spPr>
          <a:xfrm>
            <a:off x="877463"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dirty="0"/>
              <a:t>All</a:t>
            </a:r>
            <a:r>
              <a:rPr lang="en-US" b="0" dirty="0"/>
              <a:t> </a:t>
            </a:r>
          </a:p>
          <a:p>
            <a:pPr marL="457200" lvl="1" indent="0">
              <a:spcBef>
                <a:spcPts val="600"/>
              </a:spcBef>
              <a:buNone/>
            </a:pPr>
            <a:r>
              <a:rPr lang="en-US" b="0" dirty="0"/>
              <a:t>Here we are together, together, together,</a:t>
            </a:r>
            <a:endParaRPr b="0" dirty="0"/>
          </a:p>
          <a:p>
            <a:pPr marL="457200" lvl="1" indent="0">
              <a:spcBef>
                <a:spcPts val="600"/>
              </a:spcBef>
              <a:buNone/>
            </a:pPr>
            <a:r>
              <a:rPr lang="en-US" b="0" dirty="0"/>
              <a:t>Here we are together, with our happy face.</a:t>
            </a:r>
            <a:endParaRPr b="0" dirty="0"/>
          </a:p>
          <a:p>
            <a:pPr marL="0" lvl="0" indent="0" algn="l" rtl="0">
              <a:lnSpc>
                <a:spcPct val="100000"/>
              </a:lnSpc>
              <a:spcBef>
                <a:spcPts val="600"/>
              </a:spcBef>
              <a:spcAft>
                <a:spcPts val="0"/>
              </a:spcAft>
              <a:buSzPts val="2000"/>
              <a:buNone/>
            </a:pPr>
            <a:r>
              <a:rPr lang="en-US" dirty="0"/>
              <a:t>Teacher</a:t>
            </a:r>
            <a:endParaRPr lang="en-US" b="0" dirty="0"/>
          </a:p>
          <a:p>
            <a:pPr marL="457200" lvl="1" indent="0">
              <a:spcBef>
                <a:spcPts val="600"/>
              </a:spcBef>
              <a:buNone/>
            </a:pPr>
            <a:r>
              <a:rPr lang="en-US" b="0" dirty="0"/>
              <a:t>There’s _________ and _________ and _________ and _________!</a:t>
            </a:r>
            <a:endParaRPr b="0" dirty="0"/>
          </a:p>
          <a:p>
            <a:pPr marL="0" lvl="0" indent="0" algn="l" rtl="0">
              <a:lnSpc>
                <a:spcPct val="100000"/>
              </a:lnSpc>
              <a:spcBef>
                <a:spcPts val="600"/>
              </a:spcBef>
              <a:spcAft>
                <a:spcPts val="0"/>
              </a:spcAft>
              <a:buSzPts val="2000"/>
              <a:buNone/>
            </a:pPr>
            <a:r>
              <a:rPr lang="en-US" dirty="0"/>
              <a:t>All</a:t>
            </a:r>
            <a:endParaRPr lang="en-US" b="0" dirty="0"/>
          </a:p>
          <a:p>
            <a:pPr marL="457200" lvl="1" indent="0">
              <a:spcBef>
                <a:spcPts val="600"/>
              </a:spcBef>
              <a:buNone/>
            </a:pPr>
            <a:r>
              <a:rPr lang="en-US" b="0" dirty="0"/>
              <a:t>Oh, here we are together in our happy place!</a:t>
            </a:r>
            <a:endParaRPr sz="2800" dirty="0"/>
          </a:p>
        </p:txBody>
      </p:sp>
      <p:sp>
        <p:nvSpPr>
          <p:cNvPr id="187" name="Google Shape;187;g7373cc9f06_0_60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876614" y="302132"/>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4656C2B8-F626-43A0-AEDC-722CB1B7E8E8}"/>
              </a:ext>
            </a:extLst>
          </p:cNvPr>
          <p:cNvSpPr/>
          <p:nvPr/>
        </p:nvSpPr>
        <p:spPr>
          <a:xfrm>
            <a:off x="7939734"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Alternate Words</a:t>
            </a:r>
            <a:endParaRPr/>
          </a:p>
        </p:txBody>
      </p:sp>
      <p:sp>
        <p:nvSpPr>
          <p:cNvPr id="302" name="Google Shape;302;p7"/>
          <p:cNvSpPr txBox="1">
            <a:spLocks noGrp="1"/>
          </p:cNvSpPr>
          <p:nvPr>
            <p:ph type="body" idx="2"/>
          </p:nvPr>
        </p:nvSpPr>
        <p:spPr>
          <a:xfrm>
            <a:off x="869163" y="1444750"/>
            <a:ext cx="7509000" cy="3108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b="0" dirty="0"/>
              <a:t>Here we go a-walking</a:t>
            </a:r>
            <a:endParaRPr b="0" dirty="0"/>
          </a:p>
          <a:p>
            <a:pPr marL="457200" lvl="0" indent="-381000" algn="l" rtl="0">
              <a:lnSpc>
                <a:spcPct val="100000"/>
              </a:lnSpc>
              <a:spcBef>
                <a:spcPts val="0"/>
              </a:spcBef>
              <a:spcAft>
                <a:spcPts val="0"/>
              </a:spcAft>
              <a:buSzPts val="2400"/>
              <a:buChar char="●"/>
            </a:pPr>
            <a:r>
              <a:rPr lang="en-US" b="0" dirty="0"/>
              <a:t>Here we are a-singing</a:t>
            </a:r>
            <a:endParaRPr b="0" dirty="0"/>
          </a:p>
          <a:p>
            <a:pPr marL="457200" lvl="0" indent="-381000" algn="l" rtl="0">
              <a:lnSpc>
                <a:spcPct val="100000"/>
              </a:lnSpc>
              <a:spcBef>
                <a:spcPts val="0"/>
              </a:spcBef>
              <a:spcAft>
                <a:spcPts val="0"/>
              </a:spcAft>
              <a:buSzPts val="2400"/>
              <a:buChar char="●"/>
            </a:pPr>
            <a:r>
              <a:rPr lang="en-US" b="0" dirty="0"/>
              <a:t>Here we go a-marching</a:t>
            </a:r>
            <a:endParaRPr b="0" dirty="0"/>
          </a:p>
          <a:p>
            <a:pPr marL="457200" lvl="0" indent="-381000" algn="l" rtl="0">
              <a:lnSpc>
                <a:spcPct val="100000"/>
              </a:lnSpc>
              <a:spcBef>
                <a:spcPts val="0"/>
              </a:spcBef>
              <a:spcAft>
                <a:spcPts val="0"/>
              </a:spcAft>
              <a:buSzPts val="2400"/>
              <a:buChar char="●"/>
            </a:pPr>
            <a:r>
              <a:rPr lang="en-US" b="0" dirty="0"/>
              <a:t>Here we are a-clapping</a:t>
            </a:r>
            <a:endParaRPr b="0" dirty="0"/>
          </a:p>
          <a:p>
            <a:pPr marL="0" lvl="0" indent="0" algn="l" rtl="0">
              <a:lnSpc>
                <a:spcPct val="100000"/>
              </a:lnSpc>
              <a:spcBef>
                <a:spcPts val="0"/>
              </a:spcBef>
              <a:spcAft>
                <a:spcPts val="0"/>
              </a:spcAft>
              <a:buSzPts val="1800"/>
              <a:buNone/>
            </a:pPr>
            <a:endParaRPr b="0" dirty="0"/>
          </a:p>
          <a:p>
            <a:pPr marL="0" lvl="0" indent="0" algn="l" rtl="0">
              <a:lnSpc>
                <a:spcPct val="100000"/>
              </a:lnSpc>
              <a:spcBef>
                <a:spcPts val="0"/>
              </a:spcBef>
              <a:spcAft>
                <a:spcPts val="0"/>
              </a:spcAft>
              <a:buSzPts val="1800"/>
              <a:buNone/>
            </a:pPr>
            <a:r>
              <a:rPr lang="en-US" b="0" dirty="0"/>
              <a:t>Make up actions based on the words! </a:t>
            </a:r>
          </a:p>
          <a:p>
            <a:pPr marL="0" lvl="0" indent="0" algn="l" rtl="0">
              <a:lnSpc>
                <a:spcPct val="100000"/>
              </a:lnSpc>
              <a:spcBef>
                <a:spcPts val="0"/>
              </a:spcBef>
              <a:spcAft>
                <a:spcPts val="0"/>
              </a:spcAft>
              <a:buSzPts val="1800"/>
              <a:buNone/>
            </a:pPr>
            <a:r>
              <a:rPr lang="en-US" b="0" dirty="0"/>
              <a:t>And you can make up your own words. </a:t>
            </a:r>
          </a:p>
          <a:p>
            <a:pPr marL="0" lvl="0" indent="0" algn="l" rtl="0">
              <a:lnSpc>
                <a:spcPct val="100000"/>
              </a:lnSpc>
              <a:spcBef>
                <a:spcPts val="0"/>
              </a:spcBef>
              <a:spcAft>
                <a:spcPts val="0"/>
              </a:spcAft>
              <a:buSzPts val="1800"/>
              <a:buNone/>
            </a:pPr>
            <a:r>
              <a:rPr lang="en-US" b="0" dirty="0"/>
              <a:t>Think of other phrases that might fit the music.</a:t>
            </a:r>
            <a:endParaRPr b="0" dirty="0"/>
          </a:p>
        </p:txBody>
      </p:sp>
      <p:sp>
        <p:nvSpPr>
          <p:cNvPr id="303" name="Google Shape;303;p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04" name="Google Shape;304;p7" descr="A purple bird perched on a tree branch singing the logo used to introduce a song in the lessons"/>
          <p:cNvPicPr preferRelativeResize="0"/>
          <p:nvPr/>
        </p:nvPicPr>
        <p:blipFill rotWithShape="1">
          <a:blip r:embed="rId3">
            <a:alphaModFix/>
          </a:blip>
          <a:srcRect/>
          <a:stretch/>
        </p:blipFill>
        <p:spPr>
          <a:xfrm>
            <a:off x="7888081" y="194086"/>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230E7665-582F-4068-AC7B-D7BA2C521F67}"/>
              </a:ext>
            </a:extLst>
          </p:cNvPr>
          <p:cNvSpPr/>
          <p:nvPr/>
        </p:nvSpPr>
        <p:spPr>
          <a:xfrm>
            <a:off x="8027754"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0"/>
          <p:cNvSpPr txBox="1">
            <a:spLocks noGrp="1"/>
          </p:cNvSpPr>
          <p:nvPr>
            <p:ph type="title"/>
          </p:nvPr>
        </p:nvSpPr>
        <p:spPr>
          <a:xfrm>
            <a:off x="993422" y="-90311"/>
            <a:ext cx="7542140" cy="153507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Questions in a Box</a:t>
            </a:r>
            <a:endParaRPr dirty="0"/>
          </a:p>
        </p:txBody>
      </p:sp>
      <p:sp>
        <p:nvSpPr>
          <p:cNvPr id="359" name="Google Shape;359;p10"/>
          <p:cNvSpPr txBox="1">
            <a:spLocks noGrp="1"/>
          </p:cNvSpPr>
          <p:nvPr>
            <p:ph type="body" idx="1"/>
          </p:nvPr>
        </p:nvSpPr>
        <p:spPr>
          <a:xfrm>
            <a:off x="824089" y="1061156"/>
            <a:ext cx="5778388" cy="3537804"/>
          </a:xfrm>
          <a:prstGeom prst="rect">
            <a:avLst/>
          </a:prstGeom>
          <a:noFill/>
          <a:ln>
            <a:noFill/>
          </a:ln>
        </p:spPr>
        <p:txBody>
          <a:bodyPr spcFirstLastPara="1" wrap="square" lIns="91425" tIns="91425" rIns="91425" bIns="91425" anchor="t" anchorCtr="0">
            <a:normAutofit/>
          </a:bodyPr>
          <a:lstStyle/>
          <a:p>
            <a:pPr marL="457200" lvl="0" indent="-355600" algn="l" rtl="0">
              <a:lnSpc>
                <a:spcPct val="100000"/>
              </a:lnSpc>
              <a:spcBef>
                <a:spcPts val="600"/>
              </a:spcBef>
              <a:spcAft>
                <a:spcPts val="0"/>
              </a:spcAft>
              <a:buSzPts val="2000"/>
              <a:buChar char="●"/>
            </a:pPr>
            <a:r>
              <a:rPr lang="en-US" sz="2600" dirty="0"/>
              <a:t>We’re going to play a game.</a:t>
            </a:r>
            <a:endParaRPr sz="2600" dirty="0"/>
          </a:p>
          <a:p>
            <a:pPr marL="457200" lvl="0" indent="-355600" algn="l" rtl="0">
              <a:lnSpc>
                <a:spcPct val="100000"/>
              </a:lnSpc>
              <a:spcBef>
                <a:spcPts val="0"/>
              </a:spcBef>
              <a:spcAft>
                <a:spcPts val="0"/>
              </a:spcAft>
              <a:buSzPts val="2000"/>
              <a:buChar char="●"/>
            </a:pPr>
            <a:r>
              <a:rPr lang="en-US" sz="2600" dirty="0"/>
              <a:t>We will split into two teams.</a:t>
            </a:r>
            <a:endParaRPr sz="2600" dirty="0"/>
          </a:p>
          <a:p>
            <a:pPr marL="457200" lvl="0" indent="-355600" algn="l" rtl="0">
              <a:lnSpc>
                <a:spcPct val="100000"/>
              </a:lnSpc>
              <a:spcBef>
                <a:spcPts val="0"/>
              </a:spcBef>
              <a:spcAft>
                <a:spcPts val="0"/>
              </a:spcAft>
              <a:buSzPts val="2000"/>
              <a:buChar char="●"/>
            </a:pPr>
            <a:r>
              <a:rPr lang="en-US" sz="2600" dirty="0"/>
              <a:t>Each team will choose a member to read a question.</a:t>
            </a:r>
            <a:endParaRPr sz="2600" dirty="0"/>
          </a:p>
          <a:p>
            <a:pPr marL="457200" lvl="0" indent="-355600" algn="l" rtl="0">
              <a:lnSpc>
                <a:spcPct val="100000"/>
              </a:lnSpc>
              <a:spcBef>
                <a:spcPts val="0"/>
              </a:spcBef>
              <a:spcAft>
                <a:spcPts val="0"/>
              </a:spcAft>
              <a:buSzPts val="2000"/>
              <a:buChar char="●"/>
            </a:pPr>
            <a:r>
              <a:rPr lang="en-US" sz="2600" dirty="0"/>
              <a:t>Then the team will get to answer the question.</a:t>
            </a:r>
            <a:endParaRPr sz="2600" dirty="0"/>
          </a:p>
          <a:p>
            <a:pPr marL="457200" lvl="0" indent="-355600" algn="l" rtl="0">
              <a:lnSpc>
                <a:spcPct val="100000"/>
              </a:lnSpc>
              <a:spcBef>
                <a:spcPts val="0"/>
              </a:spcBef>
              <a:spcAft>
                <a:spcPts val="0"/>
              </a:spcAft>
              <a:buSzPts val="2000"/>
              <a:buChar char="●"/>
            </a:pPr>
            <a:r>
              <a:rPr lang="en-US" sz="2600" dirty="0"/>
              <a:t>The team with the most points wins.</a:t>
            </a:r>
            <a:endParaRPr sz="2600" dirty="0"/>
          </a:p>
          <a:p>
            <a:pPr marL="0" lvl="0" indent="0" algn="l" rtl="0">
              <a:lnSpc>
                <a:spcPct val="100000"/>
              </a:lnSpc>
              <a:spcBef>
                <a:spcPts val="600"/>
              </a:spcBef>
              <a:spcAft>
                <a:spcPts val="0"/>
              </a:spcAft>
              <a:buSzPts val="1800"/>
              <a:buNone/>
            </a:pPr>
            <a:endParaRPr sz="2000" b="0" dirty="0"/>
          </a:p>
        </p:txBody>
      </p:sp>
      <p:pic>
        <p:nvPicPr>
          <p:cNvPr id="360" name="Google Shape;360;p10" descr="Green checkmark in a box the icon used to indicate a review throughout the presentation"/>
          <p:cNvPicPr preferRelativeResize="0"/>
          <p:nvPr/>
        </p:nvPicPr>
        <p:blipFill rotWithShape="1">
          <a:blip r:embed="rId3">
            <a:alphaModFix/>
          </a:blip>
          <a:srcRect/>
          <a:stretch/>
        </p:blipFill>
        <p:spPr>
          <a:xfrm>
            <a:off x="6343614" y="638971"/>
            <a:ext cx="1841992" cy="1957255"/>
          </a:xfrm>
          <a:prstGeom prst="rect">
            <a:avLst/>
          </a:prstGeom>
          <a:noFill/>
          <a:ln>
            <a:noFill/>
          </a:ln>
        </p:spPr>
      </p:pic>
      <p:sp>
        <p:nvSpPr>
          <p:cNvPr id="361" name="Google Shape;361;p1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9</a:t>
            </a:fld>
            <a:endParaRPr sz="900"/>
          </a:p>
        </p:txBody>
      </p:sp>
    </p:spTree>
  </p:cSld>
  <p:clrMapOvr>
    <a:masterClrMapping/>
  </p:clrMapOvr>
  <p:transition>
    <p:fade thruBlk="1"/>
  </p:transition>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45A84DBF1F645BBDE4C6EE1184291" ma:contentTypeVersion="12" ma:contentTypeDescription="Create a new document." ma:contentTypeScope="" ma:versionID="071d3f93352ad95258b55f5b4b2a6a82">
  <xsd:schema xmlns:xsd="http://www.w3.org/2001/XMLSchema" xmlns:xs="http://www.w3.org/2001/XMLSchema" xmlns:p="http://schemas.microsoft.com/office/2006/metadata/properties" xmlns:ns2="fd00e169-45d4-487f-ab67-5d9059cb5284" xmlns:ns3="bf58f256-21e0-4ac4-a109-4c01a834c234" targetNamespace="http://schemas.microsoft.com/office/2006/metadata/properties" ma:root="true" ma:fieldsID="39614b71f3106e5727587a4cece67caa" ns2:_="" ns3:_="">
    <xsd:import namespace="fd00e169-45d4-487f-ab67-5d9059cb5284"/>
    <xsd:import namespace="bf58f256-21e0-4ac4-a109-4c01a834c2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e169-45d4-487f-ab67-5d9059cb5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8f256-21e0-4ac4-a109-4c01a834c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8EF2A-0D4E-4B46-BB41-401A41DD2419}"/>
</file>

<file path=customXml/itemProps2.xml><?xml version="1.0" encoding="utf-8"?>
<ds:datastoreItem xmlns:ds="http://schemas.openxmlformats.org/officeDocument/2006/customXml" ds:itemID="{883B972F-5B99-498C-8360-37C5E6F9D6D7}"/>
</file>

<file path=customXml/itemProps3.xml><?xml version="1.0" encoding="utf-8"?>
<ds:datastoreItem xmlns:ds="http://schemas.openxmlformats.org/officeDocument/2006/customXml" ds:itemID="{2AFEA7DF-1B7A-4346-BADE-76D042BF9F26}"/>
</file>

<file path=docProps/app.xml><?xml version="1.0" encoding="utf-8"?>
<Properties xmlns="http://schemas.openxmlformats.org/officeDocument/2006/extended-properties" xmlns:vt="http://schemas.openxmlformats.org/officeDocument/2006/docPropsVTypes">
  <TotalTime>61</TotalTime>
  <Words>2466</Words>
  <Application>Microsoft Macintosh PowerPoint</Application>
  <PresentationFormat>On-screen Show (16:9)</PresentationFormat>
  <Paragraphs>255</Paragraphs>
  <Slides>34</Slides>
  <Notes>34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34</vt:i4>
      </vt:variant>
    </vt:vector>
  </HeadingPairs>
  <TitlesOfParts>
    <vt:vector size="46" baseType="lpstr">
      <vt:lpstr>Arial</vt:lpstr>
      <vt:lpstr>Open Sans ExtraBold</vt:lpstr>
      <vt:lpstr>Work Sans</vt:lpstr>
      <vt:lpstr>Noto Sans Symbols</vt:lpstr>
      <vt:lpstr>Arial Narrow</vt:lpstr>
      <vt:lpstr>Jacquenetta template</vt:lpstr>
      <vt:lpstr>1_Jacquenetta template</vt:lpstr>
      <vt:lpstr>3_Jacquenetta template</vt:lpstr>
      <vt:lpstr>5_Jacquenetta template</vt:lpstr>
      <vt:lpstr>6_Jacquenetta template</vt:lpstr>
      <vt:lpstr>2_Jacquenetta template</vt:lpstr>
      <vt:lpstr>7_Jacquenetta template</vt:lpstr>
      <vt:lpstr>PowerPoint Presentation</vt:lpstr>
      <vt:lpstr>PowerPoint Presentation</vt:lpstr>
      <vt:lpstr>PowerPoint Presentation</vt:lpstr>
      <vt:lpstr>I Get to Go to School 1 Lesson 10A</vt:lpstr>
      <vt:lpstr>Welcome and Warm Up</vt:lpstr>
      <vt:lpstr>PowerPoint Presentation</vt:lpstr>
      <vt:lpstr>Here We Are Together </vt:lpstr>
      <vt:lpstr>Alternate Words</vt:lpstr>
      <vt:lpstr>Questions in a Box</vt:lpstr>
      <vt:lpstr>PowerPoint Presentation</vt:lpstr>
      <vt:lpstr>Introduction</vt:lpstr>
      <vt:lpstr>The Story of Malala</vt:lpstr>
      <vt:lpstr>PowerPoint Presentation</vt:lpstr>
      <vt:lpstr>PowerPoint Presentation</vt:lpstr>
      <vt:lpstr>Develop &amp; Discuss</vt:lpstr>
      <vt:lpstr>PowerPoint Presentation</vt:lpstr>
      <vt:lpstr>PowerPoint Presentation</vt:lpstr>
      <vt:lpstr>PowerPoint Presentation</vt:lpstr>
      <vt:lpstr>PowerPoint Presentation</vt:lpstr>
      <vt:lpstr>Convention on the Rights of the Child Article 28</vt:lpstr>
      <vt:lpstr>Without an Education…</vt:lpstr>
      <vt:lpstr>Your Future</vt:lpstr>
      <vt:lpstr>Conclusion</vt:lpstr>
      <vt:lpstr>PowerPoint Presentation</vt:lpstr>
      <vt:lpstr>Learning Points</vt:lpstr>
      <vt:lpstr>Challenge </vt:lpstr>
      <vt:lpstr>PowerPoint Presentation</vt:lpstr>
      <vt:lpstr>References</vt:lpstr>
      <vt:lpstr>Resources</vt:lpstr>
      <vt:lpstr>Resources</vt:lpstr>
      <vt:lpstr>Universal Declaration on Human Rights Article 26</vt:lpstr>
      <vt:lpstr>Convention on the Rights of the Child Article 28</vt:lpstr>
      <vt:lpstr>Resources</vt:lpstr>
      <vt:lpstr>I Get to Go to School 1 Lesson 10A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Haws</dc:creator>
  <cp:lastModifiedBy>Cynthia Neider</cp:lastModifiedBy>
  <cp:revision>6</cp:revision>
  <dcterms:created xsi:type="dcterms:W3CDTF">2020-03-25T22:36:01Z</dcterms:created>
  <dcterms:modified xsi:type="dcterms:W3CDTF">2020-06-11T03:30:14Z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0x0101001E745A84DBF1F645BBDE4C6EE1184291</vt:lpwstr>
  </property>
</Properties>
</file>