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4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97.xml" ContentType="application/vnd.openxmlformats-officedocument.presentationml.slideLayout+xml"/>
  <Override PartName="/ppt/slideLayouts/slideLayout87.xml" ContentType="application/vnd.openxmlformats-officedocument.presentationml.slideLayout+xml"/>
  <Override PartName="/ppt/slideLayouts/slideLayout99.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slideLayouts/slideLayout98.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04.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00.xml" ContentType="application/vnd.openxmlformats-officedocument.presentationml.slideLayout+xml"/>
  <Override PartName="/ppt/notesSlides/notesSlide3.xml" ContentType="application/vnd.openxmlformats-officedocument.presentationml.notesSlide+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1.xml" ContentType="application/vnd.openxmlformats-officedocument.presentationml.slideLayout+xml"/>
  <Override PartName="/ppt/slideLayouts/slideLayout105.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theme/theme8.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94" r:id="rId2"/>
    <p:sldMasterId id="2147483708" r:id="rId3"/>
    <p:sldMasterId id="2147483739" r:id="rId4"/>
    <p:sldMasterId id="2147483754" r:id="rId5"/>
    <p:sldMasterId id="2147483766" r:id="rId6"/>
    <p:sldMasterId id="2147483777" r:id="rId7"/>
    <p:sldMasterId id="2147483786" r:id="rId8"/>
    <p:sldMasterId id="2147483800" r:id="rId9"/>
  </p:sldMasterIdLst>
  <p:notesMasterIdLst>
    <p:notesMasterId r:id="rId55"/>
  </p:notesMasterIdLst>
  <p:sldIdLst>
    <p:sldId id="310" r:id="rId10"/>
    <p:sldId id="349" r:id="rId11"/>
    <p:sldId id="350" r:id="rId12"/>
    <p:sldId id="312" r:id="rId13"/>
    <p:sldId id="313" r:id="rId14"/>
    <p:sldId id="331" r:id="rId15"/>
    <p:sldId id="332" r:id="rId16"/>
    <p:sldId id="333" r:id="rId17"/>
    <p:sldId id="263" r:id="rId18"/>
    <p:sldId id="264" r:id="rId19"/>
    <p:sldId id="265" r:id="rId20"/>
    <p:sldId id="266" r:id="rId21"/>
    <p:sldId id="267" r:id="rId22"/>
    <p:sldId id="269" r:id="rId23"/>
    <p:sldId id="325"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51" r:id="rId46"/>
    <p:sldId id="298" r:id="rId47"/>
    <p:sldId id="322" r:id="rId48"/>
    <p:sldId id="323" r:id="rId49"/>
    <p:sldId id="340" r:id="rId50"/>
    <p:sldId id="344" r:id="rId51"/>
    <p:sldId id="342" r:id="rId52"/>
    <p:sldId id="343" r:id="rId53"/>
    <p:sldId id="309" r:id="rId54"/>
  </p:sldIdLst>
  <p:sldSz cx="9144000" cy="5143500" type="screen16x9"/>
  <p:notesSz cx="6858000" cy="9144000"/>
  <p:embeddedFontLst>
    <p:embeddedFont>
      <p:font typeface="Arial Narrow" panose="020B0604020202020204" pitchFamily="34" charset="0"/>
      <p:regular r:id="rId56"/>
      <p:bold r:id="rId57"/>
      <p:italic r:id="rId58"/>
      <p:boldItalic r:id="rId59"/>
    </p:embeddedFont>
    <p:embeddedFont>
      <p:font typeface="Work Sans" pitchFamily="2" charset="77"/>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m4SV32MkbRegYGf0xW+ZdWVmm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 Haws" initials="RH" lastIdx="1" clrIdx="0">
    <p:extLst>
      <p:ext uri="{19B8F6BF-5375-455C-9EA6-DF929625EA0E}">
        <p15:presenceInfo xmlns:p15="http://schemas.microsoft.com/office/powerpoint/2012/main" userId="S::A00666765@aggies.usu.edu::b40563f4-78c8-468d-baa2-29a50963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p:restoredTop sz="92633" autoAdjust="0"/>
  </p:normalViewPr>
  <p:slideViewPr>
    <p:cSldViewPr snapToGrid="0">
      <p:cViewPr varScale="1">
        <p:scale>
          <a:sx n="107" d="100"/>
          <a:sy n="107" d="100"/>
        </p:scale>
        <p:origin x="17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font" Target="fonts/font3.fntdata"/><Relationship Id="rId66" Type="http://customschemas.google.com/relationships/presentationmetadata" Target="metadata"/><Relationship Id="rId74"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font" Target="fonts/font6.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4.fntdata"/><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font" Target="fonts/font2.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5.fntdata"/><Relationship Id="rId73"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7T23:00:04.658"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This is important.  It is our major source of data on this project.  These must be clear and recorded</a:t>
            </a:r>
            <a:endParaRPr b="1"/>
          </a:p>
          <a:p>
            <a:pPr marL="0" lvl="0" indent="0" algn="l" rtl="0">
              <a:lnSpc>
                <a:spcPct val="100000"/>
              </a:lnSpc>
              <a:spcBef>
                <a:spcPts val="0"/>
              </a:spcBef>
              <a:spcAft>
                <a:spcPts val="0"/>
              </a:spcAft>
              <a:buSzPts val="1400"/>
              <a:buNone/>
            </a:pPr>
            <a:r>
              <a:rPr lang="en-US"/>
              <a:t>1. HAS ANYONE HEARD OF THE UNITED NATIONS?</a:t>
            </a:r>
            <a:endParaRPr/>
          </a:p>
          <a:p>
            <a:pPr marL="0" lvl="0" indent="0" algn="l" rtl="0">
              <a:lnSpc>
                <a:spcPct val="100000"/>
              </a:lnSpc>
              <a:spcBef>
                <a:spcPts val="0"/>
              </a:spcBef>
              <a:spcAft>
                <a:spcPts val="0"/>
              </a:spcAft>
              <a:buSzPts val="1400"/>
              <a:buNone/>
            </a:pPr>
            <a:r>
              <a:rPr lang="en-US"/>
              <a:t>• Raise your hand if you have. (Count the hands.)</a:t>
            </a:r>
            <a:endParaRPr/>
          </a:p>
          <a:p>
            <a:pPr marL="0" lvl="0" indent="0" algn="l" rtl="0">
              <a:lnSpc>
                <a:spcPct val="100000"/>
              </a:lnSpc>
              <a:spcBef>
                <a:spcPts val="0"/>
              </a:spcBef>
              <a:spcAft>
                <a:spcPts val="0"/>
              </a:spcAft>
              <a:buSzPts val="1400"/>
              <a:buNone/>
            </a:pPr>
            <a:r>
              <a:rPr lang="en-US"/>
              <a:t>• Raise your hand if you have NOT heard of the United Nations. (Count the hands.)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This is important.  It is our major source of data on this project.  These must be clear and recorded</a:t>
            </a:r>
            <a:endParaRPr b="1"/>
          </a:p>
          <a:p>
            <a:pPr marL="0" lvl="0" indent="0" algn="l" rtl="0">
              <a:lnSpc>
                <a:spcPct val="100000"/>
              </a:lnSpc>
              <a:spcBef>
                <a:spcPts val="0"/>
              </a:spcBef>
              <a:spcAft>
                <a:spcPts val="0"/>
              </a:spcAft>
              <a:buSzPts val="1400"/>
              <a:buNone/>
            </a:pPr>
            <a:r>
              <a:rPr lang="en-US"/>
              <a:t>2. HAVE YOU EVER HEARD OF “HUMAN RIGHTS”?</a:t>
            </a:r>
            <a:endParaRPr/>
          </a:p>
          <a:p>
            <a:pPr marL="0" lvl="0" indent="0" algn="l" rtl="0">
              <a:lnSpc>
                <a:spcPct val="100000"/>
              </a:lnSpc>
              <a:spcBef>
                <a:spcPts val="0"/>
              </a:spcBef>
              <a:spcAft>
                <a:spcPts val="0"/>
              </a:spcAft>
              <a:buSzPts val="1400"/>
              <a:buNone/>
            </a:pPr>
            <a:r>
              <a:rPr lang="en-US"/>
              <a:t>• Raise your hand if you have. (Count the hands)</a:t>
            </a:r>
            <a:endParaRPr/>
          </a:p>
          <a:p>
            <a:pPr marL="0" lvl="0" indent="0" algn="l" rtl="0">
              <a:lnSpc>
                <a:spcPct val="100000"/>
              </a:lnSpc>
              <a:spcBef>
                <a:spcPts val="0"/>
              </a:spcBef>
              <a:spcAft>
                <a:spcPts val="0"/>
              </a:spcAft>
              <a:buSzPts val="1400"/>
              <a:buNone/>
            </a:pPr>
            <a:r>
              <a:rPr lang="en-US"/>
              <a:t>• Raise your hand if you have NOT heard of human rights. (Count the hands)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solidFill>
                  <a:schemeClr val="dk1"/>
                </a:solidFill>
              </a:rPr>
              <a:t>This is important.  It is our major source of data on this project.  These must be clear and recorded</a:t>
            </a:r>
            <a:endParaRPr/>
          </a:p>
          <a:p>
            <a:pPr marL="0" lvl="0" indent="0" algn="l" rtl="0">
              <a:lnSpc>
                <a:spcPct val="100000"/>
              </a:lnSpc>
              <a:spcBef>
                <a:spcPts val="0"/>
              </a:spcBef>
              <a:spcAft>
                <a:spcPts val="0"/>
              </a:spcAft>
              <a:buSzPts val="1400"/>
              <a:buNone/>
            </a:pPr>
            <a:r>
              <a:rPr lang="en-US"/>
              <a:t>3. DO YOU THINK YOU HAVE ANY HUMAN RIGHTS?</a:t>
            </a:r>
            <a:endParaRPr/>
          </a:p>
          <a:p>
            <a:pPr marL="0" lvl="0" indent="0" algn="l" rtl="0">
              <a:lnSpc>
                <a:spcPct val="100000"/>
              </a:lnSpc>
              <a:spcBef>
                <a:spcPts val="0"/>
              </a:spcBef>
              <a:spcAft>
                <a:spcPts val="0"/>
              </a:spcAft>
              <a:buSzPts val="1400"/>
              <a:buNone/>
            </a:pPr>
            <a:r>
              <a:rPr lang="en-US"/>
              <a:t>• Raise your hand if you think you do. (Count)</a:t>
            </a:r>
            <a:endParaRPr/>
          </a:p>
          <a:p>
            <a:pPr marL="0" lvl="0" indent="0" algn="l" rtl="0">
              <a:lnSpc>
                <a:spcPct val="100000"/>
              </a:lnSpc>
              <a:spcBef>
                <a:spcPts val="0"/>
              </a:spcBef>
              <a:spcAft>
                <a:spcPts val="0"/>
              </a:spcAft>
              <a:buSzPts val="1400"/>
              <a:buNone/>
            </a:pPr>
            <a:r>
              <a:rPr lang="en-US"/>
              <a:t>• Raise your hand if you don’t think you have any human rights. (Count)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solidFill>
                  <a:schemeClr val="dk1"/>
                </a:solidFill>
              </a:rPr>
              <a:t>This is important.  It is our major source of data on this project.  These must be clear and recorded</a:t>
            </a:r>
            <a:endParaRPr/>
          </a:p>
          <a:p>
            <a:pPr marL="0" lvl="0" indent="0" algn="l" rtl="0">
              <a:lnSpc>
                <a:spcPct val="100000"/>
              </a:lnSpc>
              <a:spcBef>
                <a:spcPts val="0"/>
              </a:spcBef>
              <a:spcAft>
                <a:spcPts val="0"/>
              </a:spcAft>
              <a:buSzPts val="1400"/>
              <a:buNone/>
            </a:pPr>
            <a:r>
              <a:rPr lang="en-US"/>
              <a:t>4. CAN ANYONE TELL ME ANY HUMAN RIGHTS YOU THINK YOU HAVE?</a:t>
            </a:r>
            <a:endParaRPr/>
          </a:p>
          <a:p>
            <a:pPr marL="0" lvl="0" indent="0" algn="l" rtl="0">
              <a:lnSpc>
                <a:spcPct val="100000"/>
              </a:lnSpc>
              <a:spcBef>
                <a:spcPts val="0"/>
              </a:spcBef>
              <a:spcAft>
                <a:spcPts val="0"/>
              </a:spcAft>
              <a:buSzPts val="1400"/>
              <a:buNone/>
            </a:pPr>
            <a:r>
              <a:rPr lang="en-US"/>
              <a:t>Let any child answer who thinks she or he might know. Don’t worry about whether the answer is right or not. Just count the number of children who answer.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INTRODUCTION (5 minutes)</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Say: Let’s read Article 26 together from the Universal Declaration of Human Rights. It is a lot like the article from the Convention on the Rights of the Child that we read last week because education is so important.</a:t>
            </a: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dirty="0">
                <a:solidFill>
                  <a:schemeClr val="dk1"/>
                </a:solidFill>
              </a:rPr>
              <a:t>Show the mini poster, The Right to an Education.</a:t>
            </a:r>
          </a:p>
          <a:p>
            <a:pPr marL="0" lvl="0" indent="0" algn="l" rtl="0">
              <a:lnSpc>
                <a:spcPct val="115000"/>
              </a:lnSpc>
              <a:spcBef>
                <a:spcPts val="0"/>
              </a:spcBef>
              <a:spcAft>
                <a:spcPts val="0"/>
              </a:spcAft>
              <a:buSzPts val="1400"/>
              <a:buNone/>
            </a:pPr>
            <a:r>
              <a:rPr lang="en-US" dirty="0">
                <a:solidFill>
                  <a:schemeClr val="dk1"/>
                </a:solidFill>
              </a:rPr>
              <a:t>Read (or ask a student to read): Article 26 of the Universal Declaration of Human Rights.</a:t>
            </a:r>
          </a:p>
          <a:p>
            <a:pPr marL="0" lvl="0" indent="0" algn="l" rtl="0">
              <a:lnSpc>
                <a:spcPct val="115000"/>
              </a:lnSpc>
              <a:spcBef>
                <a:spcPts val="0"/>
              </a:spcBef>
              <a:spcAft>
                <a:spcPts val="0"/>
              </a:spcAft>
              <a:buSzPts val="1400"/>
              <a:buNone/>
            </a:pPr>
            <a:r>
              <a:rPr lang="en-US" dirty="0">
                <a:solidFill>
                  <a:schemeClr val="dk1"/>
                </a:solidFill>
              </a:rPr>
              <a:t>1. You have the right to go to school. You should be able to learn a profession or continue your studies as far as you can.</a:t>
            </a:r>
          </a:p>
          <a:p>
            <a:pPr marL="0" lvl="0" indent="0" algn="l" rtl="0">
              <a:lnSpc>
                <a:spcPct val="115000"/>
              </a:lnSpc>
              <a:spcBef>
                <a:spcPts val="0"/>
              </a:spcBef>
              <a:spcAft>
                <a:spcPts val="0"/>
              </a:spcAft>
              <a:buSzPts val="1400"/>
              <a:buNone/>
            </a:pPr>
            <a:r>
              <a:rPr lang="en-US" dirty="0">
                <a:solidFill>
                  <a:schemeClr val="dk1"/>
                </a:solidFill>
              </a:rPr>
              <a:t>2. Your parents have the right to choose how and what you learn.</a:t>
            </a:r>
          </a:p>
          <a:p>
            <a:pPr marL="0" lvl="0" indent="0" algn="l" rtl="0">
              <a:lnSpc>
                <a:spcPct val="115000"/>
              </a:lnSpc>
              <a:spcBef>
                <a:spcPts val="0"/>
              </a:spcBef>
              <a:spcAft>
                <a:spcPts val="0"/>
              </a:spcAft>
              <a:buSzPts val="1400"/>
              <a:buNone/>
            </a:pPr>
            <a:r>
              <a:rPr lang="en-US" dirty="0">
                <a:solidFill>
                  <a:schemeClr val="dk1"/>
                </a:solidFill>
              </a:rPr>
              <a:t>3. You should learn about the United Nations and how to get along with other people and to respect their rights.</a:t>
            </a:r>
          </a:p>
          <a:p>
            <a:pPr marL="0" lvl="0" indent="0" algn="l" rtl="0">
              <a:lnSpc>
                <a:spcPct val="115000"/>
              </a:lnSpc>
              <a:spcBef>
                <a:spcPts val="0"/>
              </a:spcBef>
              <a:spcAft>
                <a:spcPts val="0"/>
              </a:spcAft>
              <a:buSzPts val="1400"/>
              <a:buNone/>
            </a:pPr>
            <a:r>
              <a:rPr lang="en-US" dirty="0">
                <a:solidFill>
                  <a:schemeClr val="dk1"/>
                </a:solidFill>
              </a:rPr>
              <a:t>Ask: Who can tell me what the word “profession” means? (It means “a job.”)</a:t>
            </a:r>
          </a:p>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 have a few pictures of some professions or jobs to show you today.</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32acdd9fb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32acdd9f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veterinarian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32acdd9f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32acdd9f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a famer or agricultural worker</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32acdd9f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32acdd9f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airlines pilot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32acdd9fb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32acdd9fb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teachers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32acdd9fb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32acdd9fb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construction worker</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32acdd9fb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32acdd9fb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astronaut</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32acdd9f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32acdd9f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taxi driver</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32acdd9fb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32acdd9fb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pharmacist or chemist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Let’s play a game called Working Pictionary!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p>
          <a:p>
            <a:pPr marL="457200" lvl="0" indent="-342900" algn="l" rtl="0">
              <a:spcBef>
                <a:spcPts val="0"/>
              </a:spcBef>
              <a:spcAft>
                <a:spcPts val="0"/>
              </a:spcAft>
              <a:buClr>
                <a:srgbClr val="0B4860"/>
              </a:buClr>
              <a:buSzPts val="1800"/>
              <a:buFont typeface="Arial"/>
              <a:buChar char="▪"/>
            </a:pPr>
            <a:r>
              <a:rPr lang="en-US" sz="1100" dirty="0">
                <a:solidFill>
                  <a:srgbClr val="0B4860"/>
                </a:solidFill>
              </a:rPr>
              <a:t>Draw picture of one of the jobs that they just saw while the students on his or her team guess what it is.   </a:t>
            </a:r>
          </a:p>
          <a:p>
            <a:pPr marL="457200" lvl="0" indent="-342900" algn="l" rtl="0">
              <a:spcBef>
                <a:spcPts val="0"/>
              </a:spcBef>
              <a:spcAft>
                <a:spcPts val="0"/>
              </a:spcAft>
              <a:buClr>
                <a:srgbClr val="0B4860"/>
              </a:buClr>
              <a:buSzPts val="1800"/>
              <a:buFont typeface="Arial"/>
              <a:buChar char="▪"/>
            </a:pPr>
            <a:r>
              <a:rPr lang="en-US" sz="1100" dirty="0">
                <a:solidFill>
                  <a:srgbClr val="0B4860"/>
                </a:solidFill>
              </a:rPr>
              <a:t>The members on the team have one minute to guess what it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Remember the story about Makala, who was not allowed to go to school.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This is what the leader of The United Nations said about Malala: “She is a brave and gentle advocate (or champion) of peace who became a global TEACHER just through the simple act of going to school.”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ASK: What does it mean when he says that just by going to school, she was a teacher for everyone in the world? Why did he say that? (Accept all answers.)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It was important for people to see Malala going to school even though the soldiers tried to scare her and make her stop. She was teaching by example that everyone has the Right To Education, and that it is important for everyone to go to school.</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ASK: How can you be that kind of example? (Accept all answers.)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That’s right! When you go to school and learn new things and share them with your friends and family, you are setting a good example, too. It makes me really proud of you when I see you setting a good example for other people.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1. Education prepares you to learn skills you will need in the future. 2. All children have the right to an education. 3. Children can become teachers.</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Tell a friend or someone in your family about some of your favorite human rights you’ve learned and that we’ve talked about here in our group over these last weeks together.</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Tell a friend or someone in your family about some of your favorite human rights you’ve learned and that we’ve talked about here in our group over these last weeks together.</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97241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4324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9675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267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2717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3419e30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83419e30c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STUDENT EVALUATION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short questionnaire at the back of this lesson has the same questions that were used at the beginning of the manual in Lesson 1. It is fast and easy to do. When today’s lesson is over, compare the first questionnaire that was given with today’s questionnaire in order to evaluate how much the children have learned since the beginning of this course. Give this information to your supervisor.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Explain: I have a few questions before we talk about our lesson today. Don’t worry if you don’t know the answers.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How to do it: After each question, count the number for each answer and record it on the questionnaire. Keep this paper in a safe place to compare with the earlier questionnaire.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It is very helpful to have another person do this with you, to count and record the answers.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Conduct the questionnaire, and say: Thank you for answering the questions so cheerfully. We’ve learned a lot about human rights from our lessons.</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
        <p:cNvGrpSpPr/>
        <p:nvPr/>
      </p:nvGrpSpPr>
      <p:grpSpPr>
        <a:xfrm>
          <a:off x="0" y="0"/>
          <a:ext cx="0" cy="0"/>
          <a:chOff x="0" y="0"/>
          <a:chExt cx="0" cy="0"/>
        </a:xfrm>
      </p:grpSpPr>
      <p:sp>
        <p:nvSpPr>
          <p:cNvPr id="12" name="Google Shape;12;p4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 name="Google Shape;14;p4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4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53"/>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3"/>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3"/>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5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53"/>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4632535"/>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0827512"/>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47045596"/>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4151342"/>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355637"/>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142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54"/>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54"/>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54"/>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4"/>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5"/>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55"/>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55"/>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55"/>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
        <p:cNvGrpSpPr/>
        <p:nvPr/>
      </p:nvGrpSpPr>
      <p:grpSpPr>
        <a:xfrm>
          <a:off x="0" y="0"/>
          <a:ext cx="0" cy="0"/>
          <a:chOff x="0" y="0"/>
          <a:chExt cx="0" cy="0"/>
        </a:xfrm>
      </p:grpSpPr>
      <p:sp>
        <p:nvSpPr>
          <p:cNvPr id="12" name="Google Shape;12;p38"/>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8"/>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 name="Google Shape;14;p38"/>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3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5854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39"/>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36330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4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55569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41"/>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329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45"/>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5"/>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9308840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6"/>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46"/>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4463558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47"/>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47"/>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412792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43"/>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8"/>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8"/>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3278688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9"/>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9"/>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9"/>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9"/>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6069059"/>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50"/>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50"/>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50"/>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0"/>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130838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51"/>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1"/>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51"/>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51"/>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0688461"/>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
        <p:nvSpPr>
          <p:cNvPr id="84" name="Google Shape;84;g73430d65dd_0_10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5" name="Google Shape;85;g73430d65dd_0_10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430d65dd_0_10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4235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7"/>
        <p:cNvGrpSpPr/>
        <p:nvPr/>
      </p:nvGrpSpPr>
      <p:grpSpPr>
        <a:xfrm>
          <a:off x="0" y="0"/>
          <a:ext cx="0" cy="0"/>
          <a:chOff x="0" y="0"/>
          <a:chExt cx="0" cy="0"/>
        </a:xfrm>
      </p:grpSpPr>
      <p:sp>
        <p:nvSpPr>
          <p:cNvPr id="88" name="Google Shape;88;g73430d65dd_0_24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9" name="Google Shape;89;g73430d65dd_0_24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430d65dd_0_24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664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0"/>
        <p:cNvGrpSpPr/>
        <p:nvPr/>
      </p:nvGrpSpPr>
      <p:grpSpPr>
        <a:xfrm>
          <a:off x="0" y="0"/>
          <a:ext cx="0" cy="0"/>
          <a:chOff x="0" y="0"/>
          <a:chExt cx="0" cy="0"/>
        </a:xfrm>
      </p:grpSpPr>
      <p:sp>
        <p:nvSpPr>
          <p:cNvPr id="161" name="Google Shape;161;p5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62" name="Google Shape;162;p5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63" name="Google Shape;163;p5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440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4"/>
        <p:cNvGrpSpPr/>
        <p:nvPr/>
      </p:nvGrpSpPr>
      <p:grpSpPr>
        <a:xfrm>
          <a:off x="0" y="0"/>
          <a:ext cx="0" cy="0"/>
          <a:chOff x="0" y="0"/>
          <a:chExt cx="0" cy="0"/>
        </a:xfrm>
      </p:grpSpPr>
      <p:sp>
        <p:nvSpPr>
          <p:cNvPr id="165" name="Google Shape;165;p53"/>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607127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6"/>
        <p:cNvGrpSpPr/>
        <p:nvPr/>
      </p:nvGrpSpPr>
      <p:grpSpPr>
        <a:xfrm>
          <a:off x="0" y="0"/>
          <a:ext cx="0" cy="0"/>
          <a:chOff x="0" y="0"/>
          <a:chExt cx="0" cy="0"/>
        </a:xfrm>
      </p:grpSpPr>
      <p:sp>
        <p:nvSpPr>
          <p:cNvPr id="167" name="Google Shape;167;p54"/>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4"/>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5547784"/>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0"/>
        <p:cNvGrpSpPr/>
        <p:nvPr/>
      </p:nvGrpSpPr>
      <p:grpSpPr>
        <a:xfrm>
          <a:off x="0" y="0"/>
          <a:ext cx="0" cy="0"/>
          <a:chOff x="0" y="0"/>
          <a:chExt cx="0" cy="0"/>
        </a:xfrm>
      </p:grpSpPr>
      <p:sp>
        <p:nvSpPr>
          <p:cNvPr id="171" name="Google Shape;171;p55"/>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5"/>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3" name="Google Shape;173;p55"/>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2399481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75"/>
        <p:cNvGrpSpPr/>
        <p:nvPr/>
      </p:nvGrpSpPr>
      <p:grpSpPr>
        <a:xfrm>
          <a:off x="0" y="0"/>
          <a:ext cx="0" cy="0"/>
          <a:chOff x="0" y="0"/>
          <a:chExt cx="0" cy="0"/>
        </a:xfrm>
      </p:grpSpPr>
      <p:sp>
        <p:nvSpPr>
          <p:cNvPr id="176" name="Google Shape;176;p56"/>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8124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77"/>
        <p:cNvGrpSpPr/>
        <p:nvPr/>
      </p:nvGrpSpPr>
      <p:grpSpPr>
        <a:xfrm>
          <a:off x="0" y="0"/>
          <a:ext cx="0" cy="0"/>
          <a:chOff x="0" y="0"/>
          <a:chExt cx="0" cy="0"/>
        </a:xfrm>
      </p:grpSpPr>
      <p:sp>
        <p:nvSpPr>
          <p:cNvPr id="178" name="Google Shape;178;p5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0" name="Google Shape;180;p5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1" name="Google Shape;181;p5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5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320253"/>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183"/>
        <p:cNvGrpSpPr/>
        <p:nvPr/>
      </p:nvGrpSpPr>
      <p:grpSpPr>
        <a:xfrm>
          <a:off x="0" y="0"/>
          <a:ext cx="0" cy="0"/>
          <a:chOff x="0" y="0"/>
          <a:chExt cx="0" cy="0"/>
        </a:xfrm>
      </p:grpSpPr>
      <p:sp>
        <p:nvSpPr>
          <p:cNvPr id="184" name="Google Shape;184;p58"/>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8"/>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6" name="Google Shape;186;p58"/>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7" name="Google Shape;187;p5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8" name="Google Shape;188;p58"/>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9" name="Google Shape;189;p58"/>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72125642"/>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 name="Google Shape;193;p5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4" name="Google Shape;194;p5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94305472"/>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95"/>
        <p:cNvGrpSpPr/>
        <p:nvPr/>
      </p:nvGrpSpPr>
      <p:grpSpPr>
        <a:xfrm>
          <a:off x="0" y="0"/>
          <a:ext cx="0" cy="0"/>
          <a:chOff x="0" y="0"/>
          <a:chExt cx="0" cy="0"/>
        </a:xfrm>
      </p:grpSpPr>
      <p:sp>
        <p:nvSpPr>
          <p:cNvPr id="196" name="Google Shape;196;p6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6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8" name="Google Shape;198;p6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9" name="Google Shape;199;p6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p6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18472"/>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201"/>
        <p:cNvGrpSpPr/>
        <p:nvPr/>
      </p:nvGrpSpPr>
      <p:grpSpPr>
        <a:xfrm>
          <a:off x="0" y="0"/>
          <a:ext cx="0" cy="0"/>
          <a:chOff x="0" y="0"/>
          <a:chExt cx="0" cy="0"/>
        </a:xfrm>
      </p:grpSpPr>
      <p:sp>
        <p:nvSpPr>
          <p:cNvPr id="202" name="Google Shape;202;p6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4" name="Google Shape;204;p6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5" name="Google Shape;205;p6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6" name="Google Shape;206;p6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9646509"/>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207"/>
        <p:cNvGrpSpPr/>
        <p:nvPr/>
      </p:nvGrpSpPr>
      <p:grpSpPr>
        <a:xfrm>
          <a:off x="0" y="0"/>
          <a:ext cx="0" cy="0"/>
          <a:chOff x="0" y="0"/>
          <a:chExt cx="0" cy="0"/>
        </a:xfrm>
      </p:grpSpPr>
      <p:sp>
        <p:nvSpPr>
          <p:cNvPr id="208" name="Google Shape;208;p6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6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0" name="Google Shape;210;p6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1" name="Google Shape;211;p6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6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3" name="Google Shape;213;p6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2636508"/>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4"/>
        <p:cNvGrpSpPr/>
        <p:nvPr/>
      </p:nvGrpSpPr>
      <p:grpSpPr>
        <a:xfrm>
          <a:off x="0" y="0"/>
          <a:ext cx="0" cy="0"/>
          <a:chOff x="0" y="0"/>
          <a:chExt cx="0" cy="0"/>
        </a:xfrm>
      </p:grpSpPr>
      <p:sp>
        <p:nvSpPr>
          <p:cNvPr id="215" name="Google Shape;215;p6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17" name="Google Shape;217;p6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8" name="Google Shape;218;p6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19" name="Google Shape;219;p6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0" name="Google Shape;220;p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0185389"/>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2"/>
        <p:cNvGrpSpPr/>
        <p:nvPr/>
      </p:nvGrpSpPr>
      <p:grpSpPr>
        <a:xfrm>
          <a:off x="0" y="0"/>
          <a:ext cx="0" cy="0"/>
          <a:chOff x="0" y="0"/>
          <a:chExt cx="0" cy="0"/>
        </a:xfrm>
      </p:grpSpPr>
      <p:sp>
        <p:nvSpPr>
          <p:cNvPr id="83" name="Google Shape;83;p5"/>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7404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4"/>
        <p:cNvGrpSpPr/>
        <p:nvPr/>
      </p:nvGrpSpPr>
      <p:grpSpPr>
        <a:xfrm>
          <a:off x="0" y="0"/>
          <a:ext cx="0" cy="0"/>
          <a:chOff x="0" y="0"/>
          <a:chExt cx="0" cy="0"/>
        </a:xfrm>
      </p:grpSpPr>
      <p:sp>
        <p:nvSpPr>
          <p:cNvPr id="85" name="Google Shape;85;p65"/>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5"/>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7" name="Google Shape;87;p65"/>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969644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45"/>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45"/>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45"/>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8"/>
        <p:cNvGrpSpPr/>
        <p:nvPr/>
      </p:nvGrpSpPr>
      <p:grpSpPr>
        <a:xfrm>
          <a:off x="0" y="0"/>
          <a:ext cx="0" cy="0"/>
          <a:chOff x="0" y="0"/>
          <a:chExt cx="0" cy="0"/>
        </a:xfrm>
      </p:grpSpPr>
      <p:sp>
        <p:nvSpPr>
          <p:cNvPr id="89" name="Google Shape;89;p66"/>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6"/>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1" name="Google Shape;91;p66"/>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2" name="Google Shape;92;p6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5801557"/>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93"/>
        <p:cNvGrpSpPr/>
        <p:nvPr/>
      </p:nvGrpSpPr>
      <p:grpSpPr>
        <a:xfrm>
          <a:off x="0" y="0"/>
          <a:ext cx="0" cy="0"/>
          <a:chOff x="0" y="0"/>
          <a:chExt cx="0" cy="0"/>
        </a:xfrm>
      </p:grpSpPr>
      <p:sp>
        <p:nvSpPr>
          <p:cNvPr id="94" name="Google Shape;94;p6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6" name="Google Shape;96;p6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6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6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96737098"/>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99"/>
        <p:cNvGrpSpPr/>
        <p:nvPr/>
      </p:nvGrpSpPr>
      <p:grpSpPr>
        <a:xfrm>
          <a:off x="0" y="0"/>
          <a:ext cx="0" cy="0"/>
          <a:chOff x="0" y="0"/>
          <a:chExt cx="0" cy="0"/>
        </a:xfrm>
      </p:grpSpPr>
      <p:sp>
        <p:nvSpPr>
          <p:cNvPr id="100" name="Google Shape;100;p68"/>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8"/>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68"/>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6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68"/>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68"/>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9985601"/>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06"/>
        <p:cNvGrpSpPr/>
        <p:nvPr/>
      </p:nvGrpSpPr>
      <p:grpSpPr>
        <a:xfrm>
          <a:off x="0" y="0"/>
          <a:ext cx="0" cy="0"/>
          <a:chOff x="0" y="0"/>
          <a:chExt cx="0" cy="0"/>
        </a:xfrm>
      </p:grpSpPr>
      <p:sp>
        <p:nvSpPr>
          <p:cNvPr id="107" name="Google Shape;107;p69"/>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8694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108"/>
        <p:cNvGrpSpPr/>
        <p:nvPr/>
      </p:nvGrpSpPr>
      <p:grpSpPr>
        <a:xfrm>
          <a:off x="0" y="0"/>
          <a:ext cx="0" cy="0"/>
          <a:chOff x="0" y="0"/>
          <a:chExt cx="0" cy="0"/>
        </a:xfrm>
      </p:grpSpPr>
      <p:sp>
        <p:nvSpPr>
          <p:cNvPr id="109" name="Google Shape;109;p70"/>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0"/>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7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70"/>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91290850"/>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3"/>
        <p:cNvGrpSpPr/>
        <p:nvPr/>
      </p:nvGrpSpPr>
      <p:grpSpPr>
        <a:xfrm>
          <a:off x="0" y="0"/>
          <a:ext cx="0" cy="0"/>
          <a:chOff x="0" y="0"/>
          <a:chExt cx="0" cy="0"/>
        </a:xfrm>
      </p:grpSpPr>
      <p:sp>
        <p:nvSpPr>
          <p:cNvPr id="114" name="Google Shape;114;p71"/>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115" name="Google Shape;115;p71"/>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71"/>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117" name="Google Shape;117;p71"/>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9348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18"/>
        <p:cNvGrpSpPr/>
        <p:nvPr/>
      </p:nvGrpSpPr>
      <p:grpSpPr>
        <a:xfrm>
          <a:off x="0" y="0"/>
          <a:ext cx="0" cy="0"/>
          <a:chOff x="0" y="0"/>
          <a:chExt cx="0" cy="0"/>
        </a:xfrm>
      </p:grpSpPr>
      <p:sp>
        <p:nvSpPr>
          <p:cNvPr id="119" name="Google Shape;119;p72"/>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20" name="Google Shape;120;p72"/>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21" name="Google Shape;121;p72"/>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22" name="Google Shape;122;p72"/>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482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23"/>
        <p:cNvGrpSpPr/>
        <p:nvPr/>
      </p:nvGrpSpPr>
      <p:grpSpPr>
        <a:xfrm>
          <a:off x="0" y="0"/>
          <a:ext cx="0" cy="0"/>
          <a:chOff x="0" y="0"/>
          <a:chExt cx="0" cy="0"/>
        </a:xfrm>
      </p:grpSpPr>
      <p:sp>
        <p:nvSpPr>
          <p:cNvPr id="124" name="Google Shape;124;p73"/>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3"/>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6" name="Google Shape;126;p73"/>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73"/>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45348947"/>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28"/>
        <p:cNvGrpSpPr/>
        <p:nvPr/>
      </p:nvGrpSpPr>
      <p:grpSpPr>
        <a:xfrm>
          <a:off x="0" y="0"/>
          <a:ext cx="0" cy="0"/>
          <a:chOff x="0" y="0"/>
          <a:chExt cx="0" cy="0"/>
        </a:xfrm>
      </p:grpSpPr>
      <p:sp>
        <p:nvSpPr>
          <p:cNvPr id="129" name="Google Shape;129;p74"/>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4"/>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74"/>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2" name="Google Shape;132;p7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74"/>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1593399"/>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134"/>
        <p:cNvGrpSpPr/>
        <p:nvPr/>
      </p:nvGrpSpPr>
      <p:grpSpPr>
        <a:xfrm>
          <a:off x="0" y="0"/>
          <a:ext cx="0" cy="0"/>
          <a:chOff x="0" y="0"/>
          <a:chExt cx="0" cy="0"/>
        </a:xfrm>
      </p:grpSpPr>
      <p:sp>
        <p:nvSpPr>
          <p:cNvPr id="135" name="Google Shape;135;p75"/>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75"/>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7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75"/>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4107552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8"/>
        <p:cNvGrpSpPr/>
        <p:nvPr/>
      </p:nvGrpSpPr>
      <p:grpSpPr>
        <a:xfrm>
          <a:off x="0" y="0"/>
          <a:ext cx="0" cy="0"/>
          <a:chOff x="0" y="0"/>
          <a:chExt cx="0" cy="0"/>
        </a:xfrm>
      </p:grpSpPr>
      <p:sp>
        <p:nvSpPr>
          <p:cNvPr id="29" name="Google Shape;29;p46"/>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30" name="Google Shape;30;p46"/>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6"/>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32" name="Google Shape;32;p46"/>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3" name="Google Shape;143;p76"/>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4" name="Google Shape;144;p7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76"/>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76"/>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340703"/>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7"/>
        <p:cNvGrpSpPr/>
        <p:nvPr/>
      </p:nvGrpSpPr>
      <p:grpSpPr>
        <a:xfrm>
          <a:off x="0" y="0"/>
          <a:ext cx="0" cy="0"/>
          <a:chOff x="0" y="0"/>
          <a:chExt cx="0" cy="0"/>
        </a:xfrm>
      </p:grpSpPr>
      <p:sp>
        <p:nvSpPr>
          <p:cNvPr id="148" name="Google Shape;148;p77"/>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7"/>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50" name="Google Shape;150;p77"/>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1" name="Google Shape;151;p77"/>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52" name="Google Shape;152;p77"/>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3" name="Google Shape;153;p7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8195956"/>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89520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1279362"/>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1409296"/>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41"/>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516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2"/>
        <p:cNvGrpSpPr/>
        <p:nvPr/>
      </p:nvGrpSpPr>
      <p:grpSpPr>
        <a:xfrm>
          <a:off x="0" y="0"/>
          <a:ext cx="0" cy="0"/>
          <a:chOff x="0" y="0"/>
          <a:chExt cx="0" cy="0"/>
        </a:xfrm>
      </p:grpSpPr>
      <p:sp>
        <p:nvSpPr>
          <p:cNvPr id="33" name="Google Shape;33;p45"/>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5"/>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45"/>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45646409"/>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46"/>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768253"/>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47"/>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3462193"/>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0"/>
        <p:cNvGrpSpPr/>
        <p:nvPr/>
      </p:nvGrpSpPr>
      <p:grpSpPr>
        <a:xfrm>
          <a:off x="0" y="0"/>
          <a:ext cx="0" cy="0"/>
          <a:chOff x="0" y="0"/>
          <a:chExt cx="0" cy="0"/>
        </a:xfrm>
      </p:grpSpPr>
      <p:sp>
        <p:nvSpPr>
          <p:cNvPr id="51" name="Google Shape;51;p48"/>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8"/>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48"/>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926263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38"/>
        <p:cNvGrpSpPr/>
        <p:nvPr/>
      </p:nvGrpSpPr>
      <p:grpSpPr>
        <a:xfrm>
          <a:off x="0" y="0"/>
          <a:ext cx="0" cy="0"/>
          <a:chOff x="0" y="0"/>
          <a:chExt cx="0" cy="0"/>
        </a:xfrm>
      </p:grpSpPr>
      <p:sp>
        <p:nvSpPr>
          <p:cNvPr id="39" name="Google Shape;39;p48"/>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6"/>
        <p:cNvGrpSpPr/>
        <p:nvPr/>
      </p:nvGrpSpPr>
      <p:grpSpPr>
        <a:xfrm>
          <a:off x="0" y="0"/>
          <a:ext cx="0" cy="0"/>
          <a:chOff x="0" y="0"/>
          <a:chExt cx="0" cy="0"/>
        </a:xfrm>
      </p:grpSpPr>
      <p:sp>
        <p:nvSpPr>
          <p:cNvPr id="57" name="Google Shape;57;p49"/>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9"/>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 name="Google Shape;59;p49"/>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49"/>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04759959"/>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2"/>
        <p:cNvGrpSpPr/>
        <p:nvPr/>
      </p:nvGrpSpPr>
      <p:grpSpPr>
        <a:xfrm>
          <a:off x="0" y="0"/>
          <a:ext cx="0" cy="0"/>
          <a:chOff x="0" y="0"/>
          <a:chExt cx="0" cy="0"/>
        </a:xfrm>
      </p:grpSpPr>
      <p:sp>
        <p:nvSpPr>
          <p:cNvPr id="63" name="Google Shape;63;p50"/>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50"/>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50"/>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3688900"/>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2" name="Google Shape;72;p51"/>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4" name="Google Shape;74;p51"/>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5698123"/>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5073544"/>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1049091"/>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4"/>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63683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38"/>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7637116"/>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9"/>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0851295"/>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40"/>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98750973"/>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1"/>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87037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50"/>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50"/>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2"/>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6658125"/>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3"/>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3"/>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54481829"/>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4"/>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4"/>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568544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1882225"/>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91881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0299584"/>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85624691"/>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5321433"/>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6285878"/>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161820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51"/>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636478"/>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865921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5912439"/>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6148572"/>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029890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11393025"/>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633886"/>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34392246"/>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42647942"/>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8309752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2"/>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5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52"/>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1098443"/>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8408512"/>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1399976"/>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1042293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12146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4918340"/>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123398"/>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118810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46181104"/>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233507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6.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1.png"/><Relationship Id="rId4" Type="http://schemas.openxmlformats.org/officeDocument/2006/relationships/slideLayout" Target="../slideLayouts/slideLayout7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41"/>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41"/>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41"/>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41" descr="Logo for the Geneva Office for Human Rights Education (3 brown dots over a v with the letters GO-HRE on a white circle)"/>
          <p:cNvPicPr preferRelativeResize="0"/>
          <p:nvPr/>
        </p:nvPicPr>
        <p:blipFill rotWithShape="1">
          <a:blip r:embed="rId14">
            <a:alphaModFix/>
          </a:blip>
          <a:srcRect/>
          <a:stretch/>
        </p:blipFill>
        <p:spPr>
          <a:xfrm>
            <a:off x="8633643" y="4660244"/>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6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7"/>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7"/>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7"/>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7" descr="Logo for the Geneva Office for Human Rights Education (3 brown dots over a v with the letters GO-HRE on a white circle)"/>
          <p:cNvPicPr preferRelativeResize="0"/>
          <p:nvPr/>
        </p:nvPicPr>
        <p:blipFill rotWithShape="1">
          <a:blip r:embed="rId15">
            <a:alphaModFix/>
          </a:blip>
          <a:srcRect/>
          <a:stretch/>
        </p:blipFill>
        <p:spPr>
          <a:xfrm>
            <a:off x="8623119" y="4666348"/>
            <a:ext cx="457200" cy="457200"/>
          </a:xfrm>
          <a:prstGeom prst="rect">
            <a:avLst/>
          </a:prstGeom>
          <a:noFill/>
          <a:ln>
            <a:noFill/>
          </a:ln>
        </p:spPr>
      </p:pic>
    </p:spTree>
    <p:extLst>
      <p:ext uri="{BB962C8B-B14F-4D97-AF65-F5344CB8AC3E}">
        <p14:creationId xmlns:p14="http://schemas.microsoft.com/office/powerpoint/2010/main" val="2120702889"/>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6"/>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6"/>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Google Shape;158;p6"/>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p6"/>
          <p:cNvPicPr preferRelativeResize="0"/>
          <p:nvPr/>
        </p:nvPicPr>
        <p:blipFill rotWithShape="1">
          <a:blip r:embed="rId14">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339503029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4"/>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4"/>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4"/>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4" descr="Logo for the Geneva Office for Human Rights Education (3 brown dots over a v with the letters GO-HRE on a white circle)"/>
          <p:cNvPicPr preferRelativeResize="0"/>
          <p:nvPr/>
        </p:nvPicPr>
        <p:blipFill rotWithShape="1">
          <a:blip r:embed="rId16">
            <a:alphaModFix/>
          </a:blip>
          <a:srcRect/>
          <a:stretch/>
        </p:blipFill>
        <p:spPr>
          <a:xfrm>
            <a:off x="8623119" y="4666348"/>
            <a:ext cx="457200" cy="457200"/>
          </a:xfrm>
          <a:prstGeom prst="rect">
            <a:avLst/>
          </a:prstGeom>
          <a:noFill/>
          <a:ln>
            <a:noFill/>
          </a:ln>
        </p:spPr>
      </p:pic>
    </p:spTree>
    <p:extLst>
      <p:ext uri="{BB962C8B-B14F-4D97-AF65-F5344CB8AC3E}">
        <p14:creationId xmlns:p14="http://schemas.microsoft.com/office/powerpoint/2010/main" val="811521921"/>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7"/>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7"/>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7"/>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7" descr="Logo for the Geneva Office for Human Rights Education (3 brown dots over a v with the letters GO-HRE on a white circle)"/>
          <p:cNvPicPr preferRelativeResize="0"/>
          <p:nvPr/>
        </p:nvPicPr>
        <p:blipFill rotWithShape="1">
          <a:blip r:embed="rId13">
            <a:alphaModFix/>
          </a:blip>
          <a:srcRect/>
          <a:stretch/>
        </p:blipFill>
        <p:spPr>
          <a:xfrm>
            <a:off x="8623119" y="4666348"/>
            <a:ext cx="457200" cy="457200"/>
          </a:xfrm>
          <a:prstGeom prst="rect">
            <a:avLst/>
          </a:prstGeom>
          <a:noFill/>
          <a:ln>
            <a:noFill/>
          </a:ln>
        </p:spPr>
      </p:pic>
    </p:spTree>
    <p:extLst>
      <p:ext uri="{BB962C8B-B14F-4D97-AF65-F5344CB8AC3E}">
        <p14:creationId xmlns:p14="http://schemas.microsoft.com/office/powerpoint/2010/main" val="786949542"/>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0"/>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0"/>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0"/>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0" descr="Logo for the Geneva Office for Human Rights Education (3 brown dots over a v with the letters GO-HRE on a white circle)"/>
          <p:cNvPicPr preferRelativeResize="0"/>
          <p:nvPr/>
        </p:nvPicPr>
        <p:blipFill rotWithShape="1">
          <a:blip r:embed="rId12">
            <a:alphaModFix/>
          </a:blip>
          <a:srcRect/>
          <a:stretch/>
        </p:blipFill>
        <p:spPr>
          <a:xfrm>
            <a:off x="8623119" y="4665360"/>
            <a:ext cx="457200" cy="457200"/>
          </a:xfrm>
          <a:prstGeom prst="rect">
            <a:avLst/>
          </a:prstGeom>
          <a:noFill/>
          <a:ln>
            <a:noFill/>
          </a:ln>
        </p:spPr>
      </p:pic>
    </p:spTree>
    <p:extLst>
      <p:ext uri="{BB962C8B-B14F-4D97-AF65-F5344CB8AC3E}">
        <p14:creationId xmlns:p14="http://schemas.microsoft.com/office/powerpoint/2010/main" val="4092972922"/>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2431141994"/>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845171859"/>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4">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2112489526"/>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3.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63.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3.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8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6.xml"/><Relationship Id="rId1" Type="http://schemas.openxmlformats.org/officeDocument/2006/relationships/slideLayout" Target="../slideLayouts/slideLayout6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4.xml"/><Relationship Id="rId4" Type="http://schemas.openxmlformats.org/officeDocument/2006/relationships/hyperlink" Target="https://www.youtube.com/watch?v=XR9d7TsgQN8&amp;list=PL1p11lCKMm7vUpyDMd39yUSVUUwUJ-Wa5&amp;index=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3" descr="Colega Manual Cover for the GOHRE manual for teaching the rights of children."/>
          <p:cNvPicPr preferRelativeResize="0"/>
          <p:nvPr/>
        </p:nvPicPr>
        <p:blipFill rotWithShape="1">
          <a:blip r:embed="rId3">
            <a:alphaModFix/>
          </a:blip>
          <a:srcRect/>
          <a:stretch/>
        </p:blipFill>
        <p:spPr>
          <a:xfrm>
            <a:off x="1342671" y="285750"/>
            <a:ext cx="6458659" cy="457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1"/>
          </p:nvPr>
        </p:nvSpPr>
        <p:spPr>
          <a:xfrm>
            <a:off x="869149" y="1511559"/>
            <a:ext cx="8000061" cy="280536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3000" dirty="0">
                <a:solidFill>
                  <a:srgbClr val="0B4860"/>
                </a:solidFill>
              </a:rPr>
              <a:t>Has anyone heard of the United Nations?</a:t>
            </a:r>
            <a:endParaRPr sz="3000" dirty="0">
              <a:solidFill>
                <a:srgbClr val="0B4860"/>
              </a:solidFill>
            </a:endParaRPr>
          </a:p>
          <a:p>
            <a:pPr marL="457200" lvl="0" indent="-381000" algn="l" rtl="0">
              <a:lnSpc>
                <a:spcPct val="115000"/>
              </a:lnSpc>
              <a:spcBef>
                <a:spcPts val="0"/>
              </a:spcBef>
              <a:spcAft>
                <a:spcPts val="0"/>
              </a:spcAft>
              <a:buSzPts val="2400"/>
              <a:buChar char="●"/>
            </a:pPr>
            <a:r>
              <a:rPr lang="en-US" dirty="0"/>
              <a:t>Raise your hand if you have. </a:t>
            </a:r>
            <a:endParaRPr dirty="0"/>
          </a:p>
          <a:p>
            <a:pPr marL="457200" lvl="0" indent="-381000" algn="l" rtl="0">
              <a:lnSpc>
                <a:spcPct val="115000"/>
              </a:lnSpc>
              <a:spcBef>
                <a:spcPts val="0"/>
              </a:spcBef>
              <a:spcAft>
                <a:spcPts val="0"/>
              </a:spcAft>
              <a:buSzPts val="2400"/>
              <a:buChar char="●"/>
            </a:pPr>
            <a:r>
              <a:rPr lang="en-US" dirty="0"/>
              <a:t>Raise your hand if you have not.</a:t>
            </a:r>
            <a:endParaRPr dirty="0"/>
          </a:p>
          <a:p>
            <a:pPr marL="0" lvl="0" indent="0" algn="l" rtl="0">
              <a:lnSpc>
                <a:spcPct val="115000"/>
              </a:lnSpc>
              <a:spcBef>
                <a:spcPts val="0"/>
              </a:spcBef>
              <a:spcAft>
                <a:spcPts val="0"/>
              </a:spcAft>
              <a:buSzPts val="1800"/>
              <a:buNone/>
            </a:pPr>
            <a:endParaRPr b="0" dirty="0"/>
          </a:p>
        </p:txBody>
      </p:sp>
      <p:sp>
        <p:nvSpPr>
          <p:cNvPr id="227" name="Google Shape;227;p11"/>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10</a:t>
            </a:fld>
            <a:endParaRPr sz="900"/>
          </a:p>
        </p:txBody>
      </p:sp>
      <p:pic>
        <p:nvPicPr>
          <p:cNvPr id="228" name="Google Shape;228;p11" descr="A Small green checkmark in a box the icon used to indicate a review throughout the presentation"/>
          <p:cNvPicPr preferRelativeResize="0"/>
          <p:nvPr/>
        </p:nvPicPr>
        <p:blipFill rotWithShape="1">
          <a:blip r:embed="rId3">
            <a:alphaModFix/>
          </a:blip>
          <a:srcRect/>
          <a:stretch/>
        </p:blipFill>
        <p:spPr>
          <a:xfrm>
            <a:off x="7680491" y="192135"/>
            <a:ext cx="1188720" cy="1286024"/>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body" idx="1"/>
          </p:nvPr>
        </p:nvSpPr>
        <p:spPr>
          <a:xfrm>
            <a:off x="869149" y="1511559"/>
            <a:ext cx="8472813" cy="28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000" dirty="0"/>
              <a:t>Have you ever heard of “Human Rights”?</a:t>
            </a:r>
            <a:endParaRPr sz="3000" dirty="0"/>
          </a:p>
          <a:p>
            <a:pPr marL="457200" lvl="0" indent="-381000" algn="l" rtl="0">
              <a:lnSpc>
                <a:spcPct val="115000"/>
              </a:lnSpc>
              <a:spcBef>
                <a:spcPts val="0"/>
              </a:spcBef>
              <a:spcAft>
                <a:spcPts val="0"/>
              </a:spcAft>
              <a:buSzPts val="2400"/>
              <a:buChar char="●"/>
            </a:pPr>
            <a:r>
              <a:rPr lang="en-US" dirty="0"/>
              <a:t>Raise your hand if you have. </a:t>
            </a:r>
            <a:endParaRPr dirty="0"/>
          </a:p>
          <a:p>
            <a:pPr marL="457200" lvl="0" indent="-381000" algn="l" rtl="0">
              <a:lnSpc>
                <a:spcPct val="115000"/>
              </a:lnSpc>
              <a:spcBef>
                <a:spcPts val="0"/>
              </a:spcBef>
              <a:spcAft>
                <a:spcPts val="0"/>
              </a:spcAft>
              <a:buSzPts val="2400"/>
              <a:buChar char="●"/>
            </a:pPr>
            <a:r>
              <a:rPr lang="en-US" dirty="0"/>
              <a:t>Raise your hand if you have not.</a:t>
            </a:r>
            <a:endParaRPr dirty="0"/>
          </a:p>
          <a:p>
            <a:pPr marL="0" lvl="0" indent="0" algn="l" rtl="0">
              <a:lnSpc>
                <a:spcPct val="115000"/>
              </a:lnSpc>
              <a:spcBef>
                <a:spcPts val="0"/>
              </a:spcBef>
              <a:spcAft>
                <a:spcPts val="0"/>
              </a:spcAft>
              <a:buSzPts val="1800"/>
              <a:buNone/>
            </a:pPr>
            <a:endParaRPr b="0" dirty="0"/>
          </a:p>
        </p:txBody>
      </p:sp>
      <p:sp>
        <p:nvSpPr>
          <p:cNvPr id="234" name="Google Shape;234;p1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235" name="Google Shape;235;p12" descr="A Small green checkmark in a box the icon used to indicate a review throughout the presentation"/>
          <p:cNvPicPr preferRelativeResize="0"/>
          <p:nvPr/>
        </p:nvPicPr>
        <p:blipFill rotWithShape="1">
          <a:blip r:embed="rId3">
            <a:alphaModFix/>
          </a:blip>
          <a:srcRect/>
          <a:stretch/>
        </p:blipFill>
        <p:spPr>
          <a:xfrm>
            <a:off x="7680491" y="192135"/>
            <a:ext cx="1188720" cy="1286024"/>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body" idx="1"/>
          </p:nvPr>
        </p:nvSpPr>
        <p:spPr>
          <a:xfrm>
            <a:off x="869149" y="1511559"/>
            <a:ext cx="8000061" cy="28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000" dirty="0"/>
              <a:t>Do you think you have any human rights?</a:t>
            </a:r>
            <a:endParaRPr sz="3000" dirty="0">
              <a:solidFill>
                <a:srgbClr val="0B4860"/>
              </a:solidFill>
            </a:endParaRPr>
          </a:p>
          <a:p>
            <a:pPr marL="457200" lvl="0" indent="-381000" algn="l" rtl="0">
              <a:lnSpc>
                <a:spcPct val="115000"/>
              </a:lnSpc>
              <a:spcBef>
                <a:spcPts val="0"/>
              </a:spcBef>
              <a:spcAft>
                <a:spcPts val="0"/>
              </a:spcAft>
              <a:buSzPts val="2400"/>
              <a:buChar char="●"/>
            </a:pPr>
            <a:r>
              <a:rPr lang="en-US" dirty="0"/>
              <a:t>Raise your hand if you think you do. </a:t>
            </a:r>
            <a:endParaRPr dirty="0"/>
          </a:p>
          <a:p>
            <a:pPr marL="457200" lvl="0" indent="-381000" algn="l" rtl="0">
              <a:lnSpc>
                <a:spcPct val="115000"/>
              </a:lnSpc>
              <a:spcBef>
                <a:spcPts val="0"/>
              </a:spcBef>
              <a:spcAft>
                <a:spcPts val="0"/>
              </a:spcAft>
              <a:buSzPts val="2400"/>
              <a:buChar char="●"/>
            </a:pPr>
            <a:r>
              <a:rPr lang="en-US" dirty="0"/>
              <a:t>Raise your hand if you don’t think have any human rights.</a:t>
            </a:r>
            <a:endParaRPr dirty="0"/>
          </a:p>
          <a:p>
            <a:pPr marL="0" lvl="0" indent="0" algn="l" rtl="0">
              <a:lnSpc>
                <a:spcPct val="115000"/>
              </a:lnSpc>
              <a:spcBef>
                <a:spcPts val="0"/>
              </a:spcBef>
              <a:spcAft>
                <a:spcPts val="0"/>
              </a:spcAft>
              <a:buSzPts val="1800"/>
              <a:buNone/>
            </a:pPr>
            <a:endParaRPr b="0" dirty="0"/>
          </a:p>
        </p:txBody>
      </p:sp>
      <p:sp>
        <p:nvSpPr>
          <p:cNvPr id="241" name="Google Shape;241;p13"/>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242" name="Google Shape;242;p13" descr="A Small green checkmark in a box the icon used to indicate a review throughout the presentation"/>
          <p:cNvPicPr preferRelativeResize="0"/>
          <p:nvPr/>
        </p:nvPicPr>
        <p:blipFill rotWithShape="1">
          <a:blip r:embed="rId3">
            <a:alphaModFix/>
          </a:blip>
          <a:srcRect/>
          <a:stretch/>
        </p:blipFill>
        <p:spPr>
          <a:xfrm>
            <a:off x="7680491" y="192135"/>
            <a:ext cx="1188720" cy="1286024"/>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body" idx="1"/>
          </p:nvPr>
        </p:nvSpPr>
        <p:spPr>
          <a:xfrm>
            <a:off x="869150" y="1511559"/>
            <a:ext cx="7405800" cy="28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000" dirty="0"/>
              <a:t>Can anyone tell me any human rights you think you have?</a:t>
            </a:r>
            <a:endParaRPr sz="3000" dirty="0">
              <a:solidFill>
                <a:srgbClr val="0B4860"/>
              </a:solidFill>
            </a:endParaRPr>
          </a:p>
          <a:p>
            <a:pPr marL="457200" lvl="0" indent="-381000" algn="l" rtl="0">
              <a:lnSpc>
                <a:spcPct val="115000"/>
              </a:lnSpc>
              <a:spcBef>
                <a:spcPts val="0"/>
              </a:spcBef>
              <a:spcAft>
                <a:spcPts val="0"/>
              </a:spcAft>
              <a:buSzPts val="2400"/>
              <a:buChar char="●"/>
            </a:pPr>
            <a:r>
              <a:rPr lang="en-US" dirty="0"/>
              <a:t>Raise your hand if you can think of an answer.</a:t>
            </a:r>
            <a:endParaRPr dirty="0"/>
          </a:p>
          <a:p>
            <a:pPr marL="0" lvl="0" indent="0" algn="l" rtl="0">
              <a:lnSpc>
                <a:spcPct val="115000"/>
              </a:lnSpc>
              <a:spcBef>
                <a:spcPts val="0"/>
              </a:spcBef>
              <a:spcAft>
                <a:spcPts val="0"/>
              </a:spcAft>
              <a:buSzPts val="1800"/>
              <a:buNone/>
            </a:pPr>
            <a:endParaRPr b="0" dirty="0"/>
          </a:p>
        </p:txBody>
      </p:sp>
      <p:sp>
        <p:nvSpPr>
          <p:cNvPr id="248" name="Google Shape;248;p14"/>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249" name="Google Shape;249;p14" descr="A Small green checkmark in a box the icon used to indicate a review throughout the presentation"/>
          <p:cNvPicPr preferRelativeResize="0"/>
          <p:nvPr/>
        </p:nvPicPr>
        <p:blipFill rotWithShape="1">
          <a:blip r:embed="rId3">
            <a:alphaModFix/>
          </a:blip>
          <a:srcRect/>
          <a:stretch/>
        </p:blipFill>
        <p:spPr>
          <a:xfrm>
            <a:off x="7680491" y="192135"/>
            <a:ext cx="1188720" cy="1286024"/>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63" name="Google Shape;263;p16"/>
          <p:cNvPicPr preferRelativeResize="0"/>
          <p:nvPr/>
        </p:nvPicPr>
        <p:blipFill rotWithShape="1">
          <a:blip r:embed="rId3">
            <a:alphaModFix/>
          </a:blip>
          <a:srcRect t="9762" b="14878"/>
          <a:stretch/>
        </p:blipFill>
        <p:spPr>
          <a:xfrm>
            <a:off x="2101933" y="202424"/>
            <a:ext cx="4655127" cy="4790136"/>
          </a:xfrm>
          <a:prstGeom prst="rect">
            <a:avLst/>
          </a:prstGeom>
          <a:noFill/>
          <a:ln>
            <a:noFill/>
          </a:ln>
        </p:spPr>
      </p:pic>
      <p:pic>
        <p:nvPicPr>
          <p:cNvPr id="264" name="Google Shape;264;p16" descr="Picture of a stick figure boy with hands on hips used as the introduction logo in the lessons."/>
          <p:cNvPicPr preferRelativeResize="0"/>
          <p:nvPr/>
        </p:nvPicPr>
        <p:blipFill rotWithShape="1">
          <a:blip r:embed="rId4">
            <a:alphaModFix/>
          </a:blip>
          <a:srcRect/>
          <a:stretch/>
        </p:blipFill>
        <p:spPr>
          <a:xfrm>
            <a:off x="8056484" y="202424"/>
            <a:ext cx="464654" cy="9853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sz="3200" dirty="0"/>
              <a:t>Article 26</a:t>
            </a:r>
            <a:endParaRPr sz="32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732998" y="1314412"/>
            <a:ext cx="6483904" cy="3031958"/>
          </a:xfrm>
        </p:spPr>
        <p:txBody>
          <a:bodyPr anchor="ctr">
            <a:normAutofit lnSpcReduction="10000"/>
          </a:bodyPr>
          <a:lstStyle/>
          <a:p>
            <a:pPr marL="571500" indent="-457200">
              <a:buFont typeface="+mj-lt"/>
              <a:buAutoNum type="arabicPeriod"/>
            </a:pPr>
            <a:r>
              <a:rPr lang="en-US" sz="2000" dirty="0"/>
              <a:t>You have the right to go to school. You should be able to learn a profession or continue your studies as far as you can.</a:t>
            </a:r>
          </a:p>
          <a:p>
            <a:pPr marL="571500" indent="-457200">
              <a:buFont typeface="+mj-lt"/>
              <a:buAutoNum type="arabicPeriod"/>
            </a:pPr>
            <a:endParaRPr lang="en-US" sz="2000" dirty="0"/>
          </a:p>
          <a:p>
            <a:pPr marL="571500" indent="-457200">
              <a:buFont typeface="+mj-lt"/>
              <a:buAutoNum type="arabicPeriod"/>
            </a:pPr>
            <a:r>
              <a:rPr lang="en-US" sz="2000" dirty="0"/>
              <a:t>Your parents have a right to choose how and what you learn.</a:t>
            </a:r>
          </a:p>
          <a:p>
            <a:pPr marL="571500" indent="-457200">
              <a:buFont typeface="+mj-lt"/>
              <a:buAutoNum type="arabicPeriod"/>
            </a:pPr>
            <a:endParaRPr lang="en-US" sz="2000" dirty="0"/>
          </a:p>
          <a:p>
            <a:pPr marL="571500" indent="-457200">
              <a:buFont typeface="+mj-lt"/>
              <a:buAutoNum type="arabicPeriod"/>
            </a:pPr>
            <a:r>
              <a:rPr lang="en-US" sz="2000" dirty="0"/>
              <a:t>You should learn about the United Nations and how to get along with other people and respect their rights.</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3"/>
          <a:srcRect/>
          <a:stretch/>
        </p:blipFill>
        <p:spPr>
          <a:xfrm>
            <a:off x="7216902" y="1627639"/>
            <a:ext cx="1440965" cy="1467165"/>
          </a:xfrm>
          <a:prstGeom prst="rect">
            <a:avLst/>
          </a:prstGeom>
          <a:ln>
            <a:noFill/>
          </a:ln>
          <a:effectLst>
            <a:outerShdw blurRad="50800" dist="38100" dir="2700000" algn="tl" rotWithShape="0">
              <a:prstClr val="black">
                <a:alpha val="40000"/>
              </a:prstClr>
            </a:outerShdw>
          </a:effectLst>
        </p:spPr>
      </p:pic>
      <p:pic>
        <p:nvPicPr>
          <p:cNvPr id="8" name="Google Shape;256;p15" descr="Picture of a stick figure boy with hands on hips used as the introduction logo in the lessons.">
            <a:extLst>
              <a:ext uri="{FF2B5EF4-FFF2-40B4-BE49-F238E27FC236}">
                <a16:creationId xmlns:a16="http://schemas.microsoft.com/office/drawing/2014/main" id="{5DF8FBE5-BC27-40A3-91BB-CA12E65DAA88}"/>
              </a:ext>
            </a:extLst>
          </p:cNvPr>
          <p:cNvPicPr preferRelativeResize="0">
            <a:picLocks noChangeAspect="1"/>
          </p:cNvPicPr>
          <p:nvPr/>
        </p:nvPicPr>
        <p:blipFill rotWithShape="1">
          <a:blip r:embed="rId4">
            <a:alphaModFix/>
          </a:blip>
          <a:srcRect/>
          <a:stretch/>
        </p:blipFill>
        <p:spPr>
          <a:xfrm>
            <a:off x="8276845" y="217131"/>
            <a:ext cx="517433" cy="109728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285" name="Google Shape;285;p19"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287" name="Google Shape;287;p19"/>
          <p:cNvPicPr preferRelativeResize="0">
            <a:picLocks noChangeAspect="1"/>
          </p:cNvPicPr>
          <p:nvPr/>
        </p:nvPicPr>
        <p:blipFill rotWithShape="1">
          <a:blip r:embed="rId4">
            <a:alphaModFix/>
          </a:blip>
          <a:srcRect r="74874" b="8079"/>
          <a:stretch/>
        </p:blipFill>
        <p:spPr>
          <a:xfrm>
            <a:off x="1918403" y="285750"/>
            <a:ext cx="5307195" cy="45720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pic>
        <p:nvPicPr>
          <p:cNvPr id="293" name="Google Shape;293;p20"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294" name="Google Shape;294;p20"/>
          <p:cNvPicPr preferRelativeResize="0">
            <a:picLocks noChangeAspect="1"/>
          </p:cNvPicPr>
          <p:nvPr/>
        </p:nvPicPr>
        <p:blipFill>
          <a:blip r:embed="rId4">
            <a:alphaModFix/>
          </a:blip>
          <a:stretch>
            <a:fillRect/>
          </a:stretch>
        </p:blipFill>
        <p:spPr>
          <a:xfrm>
            <a:off x="1918402" y="285750"/>
            <a:ext cx="5307196" cy="457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pic>
        <p:nvPicPr>
          <p:cNvPr id="300" name="Google Shape;300;p21"/>
          <p:cNvPicPr preferRelativeResize="0">
            <a:picLocks noChangeAspect="1"/>
          </p:cNvPicPr>
          <p:nvPr/>
        </p:nvPicPr>
        <p:blipFill rotWithShape="1">
          <a:blip r:embed="rId3">
            <a:alphaModFix/>
          </a:blip>
          <a:srcRect l="50080" r="25165" b="9436"/>
          <a:stretch/>
        </p:blipFill>
        <p:spPr>
          <a:xfrm>
            <a:off x="1918403" y="285750"/>
            <a:ext cx="5307195" cy="4572000"/>
          </a:xfrm>
          <a:prstGeom prst="rect">
            <a:avLst/>
          </a:prstGeom>
          <a:noFill/>
          <a:ln>
            <a:noFill/>
          </a:ln>
        </p:spPr>
      </p:pic>
      <p:pic>
        <p:nvPicPr>
          <p:cNvPr id="301" name="Google Shape;301;p21" descr="Stick figures of three kids running the icon for Develop and Discuss throughout the presentation"/>
          <p:cNvPicPr preferRelativeResize="0"/>
          <p:nvPr/>
        </p:nvPicPr>
        <p:blipFill rotWithShape="1">
          <a:blip r:embed="rId4">
            <a:alphaModFix/>
          </a:blip>
          <a:srcRect/>
          <a:stretch/>
        </p:blipFill>
        <p:spPr>
          <a:xfrm>
            <a:off x="7501438" y="236803"/>
            <a:ext cx="1379953" cy="7507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pic>
        <p:nvPicPr>
          <p:cNvPr id="307" name="Google Shape;307;p22"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308" name="Google Shape;308;p22"/>
          <p:cNvPicPr preferRelativeResize="0">
            <a:picLocks noChangeAspect="1"/>
          </p:cNvPicPr>
          <p:nvPr/>
        </p:nvPicPr>
        <p:blipFill rotWithShape="1">
          <a:blip r:embed="rId4">
            <a:alphaModFix/>
          </a:blip>
          <a:srcRect l="74834" b="9099"/>
          <a:stretch/>
        </p:blipFill>
        <p:spPr>
          <a:xfrm>
            <a:off x="1918403" y="285750"/>
            <a:ext cx="5307195" cy="457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339397029"/>
              </p:ext>
            </p:extLst>
          </p:nvPr>
        </p:nvGraphicFramePr>
        <p:xfrm>
          <a:off x="365760" y="1371598"/>
          <a:ext cx="8412480" cy="3248892"/>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Get Help for Questionnaire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Ask someone else to assist you with the questionnaire. Ask them to count and record the answers with you</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36548"/>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Working Pictionary Activity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Study the direction on how to play the game and prepare before the class.</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790391"/>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Have students use the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Different Types of Jobs</a:t>
            </a:r>
            <a:endParaRPr dirty="0"/>
          </a:p>
        </p:txBody>
      </p:sp>
      <p:sp>
        <p:nvSpPr>
          <p:cNvPr id="314" name="Google Shape;314;p23"/>
          <p:cNvSpPr txBox="1">
            <a:spLocks noGrp="1"/>
          </p:cNvSpPr>
          <p:nvPr>
            <p:ph type="body" idx="1"/>
          </p:nvPr>
        </p:nvSpPr>
        <p:spPr>
          <a:xfrm>
            <a:off x="930375" y="1444759"/>
            <a:ext cx="3534747" cy="214159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600"/>
              </a:spcBef>
              <a:spcAft>
                <a:spcPts val="0"/>
              </a:spcAft>
              <a:buSzPts val="1860"/>
              <a:buNone/>
            </a:pPr>
            <a:r>
              <a:rPr lang="en-US" sz="3200" dirty="0"/>
              <a:t>Let’s discuss different types of jobs.</a:t>
            </a:r>
            <a:endParaRPr sz="3200" dirty="0"/>
          </a:p>
        </p:txBody>
      </p:sp>
      <p:sp>
        <p:nvSpPr>
          <p:cNvPr id="315" name="Google Shape;315;p2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20</a:t>
            </a:fld>
            <a:endParaRPr sz="900"/>
          </a:p>
        </p:txBody>
      </p:sp>
      <p:pic>
        <p:nvPicPr>
          <p:cNvPr id="316" name="Google Shape;316;p23" descr="Stick figures of two kids running the icon for discussion throughout the presentation"/>
          <p:cNvPicPr preferRelativeResize="0">
            <a:picLocks noGrp="1"/>
          </p:cNvPicPr>
          <p:nvPr>
            <p:ph type="body" idx="2"/>
          </p:nvPr>
        </p:nvPicPr>
        <p:blipFill rotWithShape="1">
          <a:blip r:embed="rId3">
            <a:alphaModFix/>
          </a:blip>
          <a:srcRect/>
          <a:stretch/>
        </p:blipFill>
        <p:spPr>
          <a:xfrm>
            <a:off x="5048469" y="1524000"/>
            <a:ext cx="3317437" cy="3108325"/>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732acdd9fb_1_21"/>
          <p:cNvPicPr preferRelativeResize="0">
            <a:picLocks noChangeAspect="1"/>
          </p:cNvPicPr>
          <p:nvPr/>
        </p:nvPicPr>
        <p:blipFill rotWithShape="1">
          <a:blip r:embed="rId3">
            <a:alphaModFix/>
          </a:blip>
          <a:srcRect l="13308" t="21333" r="2846" b="15012"/>
          <a:stretch/>
        </p:blipFill>
        <p:spPr>
          <a:xfrm>
            <a:off x="2619315" y="481693"/>
            <a:ext cx="3905371"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22" name="Google Shape;322;g732acdd9fb_1_21"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5462D579-9311-47AE-88AB-EC4CFCF6BFBB}"/>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Veterinarian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732acdd9fb_1_28"/>
          <p:cNvPicPr preferRelativeResize="0">
            <a:picLocks noChangeAspect="1"/>
          </p:cNvPicPr>
          <p:nvPr/>
        </p:nvPicPr>
        <p:blipFill rotWithShape="1">
          <a:blip r:embed="rId3">
            <a:alphaModFix/>
          </a:blip>
          <a:srcRect l="4154" t="18691" r="4914" b="36850"/>
          <a:stretch/>
        </p:blipFill>
        <p:spPr>
          <a:xfrm>
            <a:off x="2094496" y="459921"/>
            <a:ext cx="4955009"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28" name="Google Shape;328;g732acdd9fb_1_28"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3358AF9D-9A84-4B75-BEBA-8823956850E2}"/>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Farmer or Agricultural Worker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732acdd9fb_1_35"/>
          <p:cNvPicPr preferRelativeResize="0">
            <a:picLocks noChangeAspect="1"/>
          </p:cNvPicPr>
          <p:nvPr/>
        </p:nvPicPr>
        <p:blipFill rotWithShape="1">
          <a:blip r:embed="rId3">
            <a:alphaModFix/>
          </a:blip>
          <a:srcRect l="8713" t="3725" r="13273" b="27665"/>
          <a:stretch/>
        </p:blipFill>
        <p:spPr>
          <a:xfrm>
            <a:off x="2659301" y="361948"/>
            <a:ext cx="3825399"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34" name="Google Shape;334;g732acdd9fb_1_35"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EB661967-1792-4910-BC93-865C7C22FF04}"/>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Airline Pilot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732acdd9fb_1_42"/>
          <p:cNvPicPr preferRelativeResize="0">
            <a:picLocks noChangeAspect="1"/>
          </p:cNvPicPr>
          <p:nvPr/>
        </p:nvPicPr>
        <p:blipFill rotWithShape="1">
          <a:blip r:embed="rId3">
            <a:alphaModFix/>
          </a:blip>
          <a:srcRect t="5908" b="37321"/>
          <a:stretch/>
        </p:blipFill>
        <p:spPr>
          <a:xfrm>
            <a:off x="1887946" y="361949"/>
            <a:ext cx="5368109"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40" name="Google Shape;340;g732acdd9fb_1_42"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8EC9EA7A-7A23-4301-A40A-F5C864ED4324}"/>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Teachers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g732acdd9fb_1_70"/>
          <p:cNvPicPr preferRelativeResize="0">
            <a:picLocks noChangeAspect="1"/>
          </p:cNvPicPr>
          <p:nvPr/>
        </p:nvPicPr>
        <p:blipFill rotWithShape="1">
          <a:blip r:embed="rId3">
            <a:alphaModFix/>
          </a:blip>
          <a:srcRect t="4677" b="17940"/>
          <a:stretch/>
        </p:blipFill>
        <p:spPr>
          <a:xfrm>
            <a:off x="2503146" y="413762"/>
            <a:ext cx="4137709" cy="3657600"/>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pic>
        <p:nvPicPr>
          <p:cNvPr id="346" name="Google Shape;346;g732acdd9fb_1_70"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FE682243-A262-4244-9073-DEF5FE664B46}"/>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Construction Worker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732acdd9fb_1_63"/>
          <p:cNvPicPr preferRelativeResize="0">
            <a:picLocks noChangeAspect="1"/>
          </p:cNvPicPr>
          <p:nvPr/>
        </p:nvPicPr>
        <p:blipFill rotWithShape="1">
          <a:blip r:embed="rId3">
            <a:alphaModFix/>
          </a:blip>
          <a:srcRect t="4401" b="17644"/>
          <a:stretch/>
        </p:blipFill>
        <p:spPr>
          <a:xfrm>
            <a:off x="2543826" y="413763"/>
            <a:ext cx="4056348"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52" name="Google Shape;352;g732acdd9fb_1_63"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7E0103D0-25C6-4CCB-9518-74BA0C64E27A}"/>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Astronaut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732acdd9fb_1_49"/>
          <p:cNvPicPr preferRelativeResize="0">
            <a:picLocks noChangeAspect="1"/>
          </p:cNvPicPr>
          <p:nvPr/>
        </p:nvPicPr>
        <p:blipFill rotWithShape="1">
          <a:blip r:embed="rId3">
            <a:alphaModFix/>
          </a:blip>
          <a:srcRect t="14258" b="39464"/>
          <a:stretch/>
        </p:blipFill>
        <p:spPr>
          <a:xfrm>
            <a:off x="2272534" y="443273"/>
            <a:ext cx="4598932" cy="3657600"/>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pic>
        <p:nvPicPr>
          <p:cNvPr id="358" name="Google Shape;358;g732acdd9fb_1_49"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BC3802D7-F6C8-48B6-880A-44FBA9DA9741}"/>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Taxi Driver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732acdd9fb_1_56"/>
          <p:cNvPicPr preferRelativeResize="0">
            <a:picLocks noChangeAspect="1"/>
          </p:cNvPicPr>
          <p:nvPr/>
        </p:nvPicPr>
        <p:blipFill rotWithShape="1">
          <a:blip r:embed="rId3">
            <a:alphaModFix/>
          </a:blip>
          <a:srcRect b="20638"/>
          <a:stretch/>
        </p:blipFill>
        <p:spPr>
          <a:xfrm>
            <a:off x="2483897" y="336888"/>
            <a:ext cx="4176206"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pic>
        <p:nvPicPr>
          <p:cNvPr id="364" name="Google Shape;364;g732acdd9fb_1_56" descr="Stick figures of two kids running the icon for discussion throughout the presentation"/>
          <p:cNvPicPr preferRelativeResize="0"/>
          <p:nvPr/>
        </p:nvPicPr>
        <p:blipFill rotWithShape="1">
          <a:blip r:embed="rId4">
            <a:alphaModFix/>
          </a:blip>
          <a:srcRect/>
          <a:stretch/>
        </p:blipFill>
        <p:spPr>
          <a:xfrm>
            <a:off x="7789850" y="271100"/>
            <a:ext cx="1081994" cy="1013792"/>
          </a:xfrm>
          <a:prstGeom prst="rect">
            <a:avLst/>
          </a:prstGeom>
          <a:noFill/>
          <a:ln>
            <a:noFill/>
          </a:ln>
        </p:spPr>
      </p:pic>
      <p:sp>
        <p:nvSpPr>
          <p:cNvPr id="4" name="Google Shape;313;p23">
            <a:extLst>
              <a:ext uri="{FF2B5EF4-FFF2-40B4-BE49-F238E27FC236}">
                <a16:creationId xmlns:a16="http://schemas.microsoft.com/office/drawing/2014/main" id="{E7DCE86A-69C3-4B18-98D3-8AD214682D13}"/>
              </a:ext>
            </a:extLst>
          </p:cNvPr>
          <p:cNvSpPr txBox="1">
            <a:spLocks/>
          </p:cNvSpPr>
          <p:nvPr/>
        </p:nvSpPr>
        <p:spPr>
          <a:xfrm>
            <a:off x="738794" y="4100873"/>
            <a:ext cx="7666413" cy="9144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buSzPts val="3600"/>
            </a:pPr>
            <a:r>
              <a:rPr lang="en-US" dirty="0"/>
              <a:t>Pharmacist or Chemist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4"/>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Question</a:t>
            </a:r>
            <a:endParaRPr dirty="0"/>
          </a:p>
        </p:txBody>
      </p:sp>
      <p:sp>
        <p:nvSpPr>
          <p:cNvPr id="370" name="Google Shape;370;p24"/>
          <p:cNvSpPr txBox="1">
            <a:spLocks noGrp="1"/>
          </p:cNvSpPr>
          <p:nvPr>
            <p:ph type="body" idx="1"/>
          </p:nvPr>
        </p:nvSpPr>
        <p:spPr>
          <a:xfrm>
            <a:off x="356260" y="1175657"/>
            <a:ext cx="4144303" cy="3456943"/>
          </a:xfrm>
          <a:prstGeom prst="rect">
            <a:avLst/>
          </a:prstGeom>
          <a:noFill/>
          <a:ln>
            <a:noFill/>
          </a:ln>
        </p:spPr>
        <p:txBody>
          <a:bodyPr spcFirstLastPara="1" wrap="square" lIns="91425" tIns="91425" rIns="91425" bIns="91425" anchor="t" anchorCtr="0">
            <a:normAutofit/>
          </a:bodyPr>
          <a:lstStyle/>
          <a:p>
            <a:pPr marL="342900">
              <a:lnSpc>
                <a:spcPct val="110000"/>
              </a:lnSpc>
              <a:spcBef>
                <a:spcPts val="600"/>
              </a:spcBef>
            </a:pPr>
            <a:r>
              <a:rPr lang="en-US" dirty="0"/>
              <a:t>Remember the story of Rupinder? </a:t>
            </a:r>
          </a:p>
          <a:p>
            <a:pPr marL="0" lvl="0" indent="0" algn="l" rtl="0">
              <a:lnSpc>
                <a:spcPct val="110000"/>
              </a:lnSpc>
              <a:spcBef>
                <a:spcPts val="600"/>
              </a:spcBef>
              <a:spcAft>
                <a:spcPts val="0"/>
              </a:spcAft>
              <a:buNone/>
            </a:pPr>
            <a:endParaRPr lang="en-US" dirty="0"/>
          </a:p>
          <a:p>
            <a:pPr marL="342900">
              <a:lnSpc>
                <a:spcPct val="110000"/>
              </a:lnSpc>
              <a:spcBef>
                <a:spcPts val="600"/>
              </a:spcBef>
            </a:pPr>
            <a:r>
              <a:rPr lang="en-US" dirty="0"/>
              <a:t>Why couldn’t he find a job when he went to live in the city?</a:t>
            </a:r>
            <a:endParaRPr dirty="0"/>
          </a:p>
        </p:txBody>
      </p:sp>
      <p:sp>
        <p:nvSpPr>
          <p:cNvPr id="371" name="Google Shape;371;p2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29</a:t>
            </a:fld>
            <a:endParaRPr sz="900"/>
          </a:p>
        </p:txBody>
      </p:sp>
      <p:pic>
        <p:nvPicPr>
          <p:cNvPr id="372" name="Google Shape;372;p24" descr="Stick figures of two kids running the icon for discussion throughout the presentation"/>
          <p:cNvPicPr preferRelativeResize="0"/>
          <p:nvPr/>
        </p:nvPicPr>
        <p:blipFill rotWithShape="1">
          <a:blip r:embed="rId3">
            <a:alphaModFix/>
          </a:blip>
          <a:srcRect/>
          <a:stretch/>
        </p:blipFill>
        <p:spPr>
          <a:xfrm>
            <a:off x="3162125" y="170399"/>
            <a:ext cx="1081994" cy="1013792"/>
          </a:xfrm>
          <a:prstGeom prst="rect">
            <a:avLst/>
          </a:prstGeom>
          <a:noFill/>
          <a:ln>
            <a:noFill/>
          </a:ln>
        </p:spPr>
      </p:pic>
      <p:pic>
        <p:nvPicPr>
          <p:cNvPr id="6" name="Google Shape;332;p26">
            <a:extLst>
              <a:ext uri="{FF2B5EF4-FFF2-40B4-BE49-F238E27FC236}">
                <a16:creationId xmlns:a16="http://schemas.microsoft.com/office/drawing/2014/main" id="{B803BCF1-E0D3-4EF7-B3E5-AC4FB88B5DED}"/>
              </a:ext>
            </a:extLst>
          </p:cNvPr>
          <p:cNvPicPr preferRelativeResize="0">
            <a:picLocks noChangeAspect="1"/>
          </p:cNvPicPr>
          <p:nvPr/>
        </p:nvPicPr>
        <p:blipFill rotWithShape="1">
          <a:blip r:embed="rId4">
            <a:alphaModFix/>
          </a:blip>
          <a:srcRect/>
          <a:stretch/>
        </p:blipFill>
        <p:spPr>
          <a:xfrm>
            <a:off x="4500563" y="530359"/>
            <a:ext cx="4425043" cy="381205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221958"/>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568026819"/>
              </p:ext>
            </p:extLst>
          </p:nvPr>
        </p:nvGraphicFramePr>
        <p:xfrm>
          <a:off x="365760" y="976758"/>
          <a:ext cx="8412480" cy="39624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27432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27432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27432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27432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27432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Mini-posters including The Right to Education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27432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Picture of Malala with Quotes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961249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6 to 7 slips of paper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8820483"/>
                  </a:ext>
                </a:extLst>
              </a:tr>
              <a:tr h="274320">
                <a:tc>
                  <a:txBody>
                    <a:bodyPr/>
                    <a:lstStyle/>
                    <a:p>
                      <a:pPr algn="ctr"/>
                      <a:r>
                        <a:rPr lang="en-US" b="1" dirty="0">
                          <a:solidFill>
                            <a:schemeClr val="bg1"/>
                          </a:solidFill>
                          <a:effectLst>
                            <a:outerShdw blurRad="38100" dist="38100" dir="2700000" algn="tl">
                              <a:srgbClr val="000000">
                                <a:alpha val="43137"/>
                              </a:srgbClr>
                            </a:outerShdw>
                          </a:effectLst>
                        </a:rPr>
                        <a:t>9</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Pencils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51193985"/>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10</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Child Labor photos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6336964"/>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Documents: UNDR Article 26; CRC Articles 28 &amp; 29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117619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Set of Job Images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53659599"/>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Basket or container for the papers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91257"/>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5"/>
          <p:cNvSpPr txBox="1">
            <a:spLocks noGrp="1"/>
          </p:cNvSpPr>
          <p:nvPr>
            <p:ph type="title"/>
          </p:nvPr>
        </p:nvSpPr>
        <p:spPr>
          <a:xfrm>
            <a:off x="843149" y="0"/>
            <a:ext cx="7692414" cy="144475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Working Pictionary</a:t>
            </a:r>
            <a:endParaRPr dirty="0"/>
          </a:p>
        </p:txBody>
      </p:sp>
      <p:sp>
        <p:nvSpPr>
          <p:cNvPr id="378" name="Google Shape;378;p25"/>
          <p:cNvSpPr txBox="1">
            <a:spLocks noGrp="1"/>
          </p:cNvSpPr>
          <p:nvPr>
            <p:ph type="body" idx="1"/>
          </p:nvPr>
        </p:nvSpPr>
        <p:spPr>
          <a:xfrm>
            <a:off x="732997" y="154379"/>
            <a:ext cx="4029553" cy="4792896"/>
          </a:xfrm>
          <a:prstGeom prst="rect">
            <a:avLst/>
          </a:prstGeom>
          <a:noFill/>
          <a:ln>
            <a:noFill/>
          </a:ln>
        </p:spPr>
        <p:txBody>
          <a:bodyPr spcFirstLastPara="1" wrap="square" lIns="91425" tIns="91425" rIns="91425" bIns="91425" anchor="ctr" anchorCtr="0">
            <a:normAutofit/>
          </a:bodyPr>
          <a:lstStyle/>
          <a:p>
            <a:pPr marL="457200" lvl="0" indent="-342900" algn="l" rtl="0">
              <a:spcBef>
                <a:spcPts val="0"/>
              </a:spcBef>
              <a:spcAft>
                <a:spcPts val="0"/>
              </a:spcAft>
              <a:buClr>
                <a:srgbClr val="0B4860"/>
              </a:buClr>
              <a:buSzPts val="1800"/>
              <a:buFont typeface="Arial"/>
              <a:buChar char="▪"/>
            </a:pPr>
            <a:r>
              <a:rPr lang="en-US" dirty="0">
                <a:solidFill>
                  <a:srgbClr val="0B4860"/>
                </a:solidFill>
              </a:rPr>
              <a:t>Draw picture of one of the jobs you just saw or another job.</a:t>
            </a:r>
          </a:p>
          <a:p>
            <a:pPr marL="457200" lvl="0" indent="-342900" algn="l" rtl="0">
              <a:spcBef>
                <a:spcPts val="0"/>
              </a:spcBef>
              <a:spcAft>
                <a:spcPts val="0"/>
              </a:spcAft>
              <a:buClr>
                <a:srgbClr val="0B4860"/>
              </a:buClr>
              <a:buSzPts val="1800"/>
              <a:buFont typeface="Arial"/>
              <a:buChar char="▪"/>
            </a:pPr>
            <a:endParaRPr dirty="0">
              <a:solidFill>
                <a:srgbClr val="0B4860"/>
              </a:solidFill>
            </a:endParaRPr>
          </a:p>
          <a:p>
            <a:pPr marL="457200" lvl="0" indent="-342900" algn="l" rtl="0">
              <a:spcBef>
                <a:spcPts val="0"/>
              </a:spcBef>
              <a:spcAft>
                <a:spcPts val="0"/>
              </a:spcAft>
              <a:buClr>
                <a:srgbClr val="0B4860"/>
              </a:buClr>
              <a:buSzPts val="1800"/>
              <a:buFont typeface="Arial"/>
              <a:buChar char="▪"/>
            </a:pPr>
            <a:r>
              <a:rPr lang="en-US" dirty="0">
                <a:solidFill>
                  <a:srgbClr val="0B4860"/>
                </a:solidFill>
              </a:rPr>
              <a:t>The members of your team will try to guess what the job is.</a:t>
            </a:r>
            <a:endParaRPr dirty="0">
              <a:solidFill>
                <a:srgbClr val="0B4860"/>
              </a:solidFill>
            </a:endParaRPr>
          </a:p>
        </p:txBody>
      </p:sp>
      <p:sp>
        <p:nvSpPr>
          <p:cNvPr id="379" name="Google Shape;379;p2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30</a:t>
            </a:fld>
            <a:endParaRPr sz="900"/>
          </a:p>
        </p:txBody>
      </p:sp>
      <p:pic>
        <p:nvPicPr>
          <p:cNvPr id="380" name="Google Shape;380;p25" descr="Three stick figure children tumbling"/>
          <p:cNvPicPr preferRelativeResize="0">
            <a:picLocks noGrp="1" noChangeAspect="1"/>
          </p:cNvPicPr>
          <p:nvPr>
            <p:ph type="body" idx="2"/>
          </p:nvPr>
        </p:nvPicPr>
        <p:blipFill rotWithShape="1">
          <a:blip r:embed="rId3">
            <a:alphaModFix/>
          </a:blip>
          <a:srcRect/>
          <a:stretch/>
        </p:blipFill>
        <p:spPr>
          <a:xfrm>
            <a:off x="5399882" y="2132134"/>
            <a:ext cx="2743200" cy="2191082"/>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7"/>
          <p:cNvSpPr txBox="1">
            <a:spLocks noGrp="1"/>
          </p:cNvSpPr>
          <p:nvPr>
            <p:ph type="title"/>
          </p:nvPr>
        </p:nvSpPr>
        <p:spPr>
          <a:xfrm>
            <a:off x="855023" y="-225631"/>
            <a:ext cx="7687124" cy="1522627"/>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Conclusion </a:t>
            </a:r>
            <a:endParaRPr dirty="0"/>
          </a:p>
        </p:txBody>
      </p:sp>
      <p:pic>
        <p:nvPicPr>
          <p:cNvPr id="386" name="Google Shape;386;p27" descr="Four stick children holding stars"/>
          <p:cNvPicPr preferRelativeResize="0">
            <a:picLocks noGrp="1" noChangeAspect="1"/>
          </p:cNvPicPr>
          <p:nvPr>
            <p:ph type="body" idx="2"/>
          </p:nvPr>
        </p:nvPicPr>
        <p:blipFill rotWithShape="1">
          <a:blip r:embed="rId3">
            <a:alphaModFix/>
          </a:blip>
          <a:srcRect/>
          <a:stretch/>
        </p:blipFill>
        <p:spPr>
          <a:xfrm>
            <a:off x="7782464" y="177406"/>
            <a:ext cx="1097280" cy="901598"/>
          </a:xfrm>
          <a:prstGeom prst="rect">
            <a:avLst/>
          </a:prstGeom>
          <a:noFill/>
          <a:ln>
            <a:noFill/>
          </a:ln>
        </p:spPr>
      </p:pic>
      <p:sp>
        <p:nvSpPr>
          <p:cNvPr id="387" name="Google Shape;387;p2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31</a:t>
            </a:fld>
            <a:endParaRPr sz="900"/>
          </a:p>
        </p:txBody>
      </p:sp>
      <p:pic>
        <p:nvPicPr>
          <p:cNvPr id="388" name="Google Shape;388;p27"/>
          <p:cNvPicPr preferRelativeResize="0"/>
          <p:nvPr/>
        </p:nvPicPr>
        <p:blipFill rotWithShape="1">
          <a:blip r:embed="rId4">
            <a:alphaModFix/>
          </a:blip>
          <a:srcRect/>
          <a:stretch/>
        </p:blipFill>
        <p:spPr>
          <a:xfrm>
            <a:off x="2339439" y="795647"/>
            <a:ext cx="4943897" cy="3903803"/>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8"/>
          <p:cNvSpPr txBox="1">
            <a:spLocks noGrp="1"/>
          </p:cNvSpPr>
          <p:nvPr>
            <p:ph type="body" idx="1"/>
          </p:nvPr>
        </p:nvSpPr>
        <p:spPr>
          <a:xfrm>
            <a:off x="1794187" y="854722"/>
            <a:ext cx="3505136" cy="385346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3200"/>
              <a:buNone/>
            </a:pPr>
            <a:r>
              <a:rPr lang="en-US" sz="2400" dirty="0"/>
              <a:t>She is a brave and gentle advocate (or champion) of peace who became a global teacher just through the simple act of going to school.”</a:t>
            </a:r>
            <a:endParaRPr dirty="0"/>
          </a:p>
        </p:txBody>
      </p:sp>
      <p:sp>
        <p:nvSpPr>
          <p:cNvPr id="394" name="Google Shape;394;p28"/>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395" name="Google Shape;395;p28"/>
          <p:cNvPicPr preferRelativeResize="0"/>
          <p:nvPr/>
        </p:nvPicPr>
        <p:blipFill>
          <a:blip r:embed="rId3">
            <a:alphaModFix/>
          </a:blip>
          <a:stretch>
            <a:fillRect/>
          </a:stretch>
        </p:blipFill>
        <p:spPr>
          <a:xfrm flipH="1">
            <a:off x="5510696" y="479250"/>
            <a:ext cx="3197500" cy="3981300"/>
          </a:xfrm>
          <a:prstGeom prst="rect">
            <a:avLst/>
          </a:prstGeom>
          <a:noFill/>
          <a:ln>
            <a:noFill/>
          </a:ln>
        </p:spPr>
      </p:pic>
      <p:pic>
        <p:nvPicPr>
          <p:cNvPr id="5" name="Google Shape;386;p27" descr="Four stick children holding stars">
            <a:extLst>
              <a:ext uri="{FF2B5EF4-FFF2-40B4-BE49-F238E27FC236}">
                <a16:creationId xmlns:a16="http://schemas.microsoft.com/office/drawing/2014/main" id="{38F091C6-6768-4046-9720-4B8F2EECB4A7}"/>
              </a:ext>
            </a:extLst>
          </p:cNvPr>
          <p:cNvPicPr preferRelativeResize="0">
            <a:picLocks noChangeAspect="1"/>
          </p:cNvPicPr>
          <p:nvPr/>
        </p:nvPicPr>
        <p:blipFill rotWithShape="1">
          <a:blip r:embed="rId4">
            <a:alphaModFix/>
          </a:blip>
          <a:srcRect/>
          <a:stretch/>
        </p:blipFill>
        <p:spPr>
          <a:xfrm>
            <a:off x="7782464" y="177406"/>
            <a:ext cx="1097280" cy="9015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33</a:t>
            </a:fld>
            <a:endParaRPr sz="900"/>
          </a:p>
        </p:txBody>
      </p:sp>
      <p:sp>
        <p:nvSpPr>
          <p:cNvPr id="402" name="Google Shape;402;p29"/>
          <p:cNvSpPr txBox="1"/>
          <p:nvPr/>
        </p:nvSpPr>
        <p:spPr>
          <a:xfrm>
            <a:off x="819397" y="1674420"/>
            <a:ext cx="7637927" cy="250507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US" sz="3000" b="1" dirty="0">
                <a:solidFill>
                  <a:srgbClr val="0B4860"/>
                </a:solidFill>
              </a:rPr>
              <a:t>What does it mean that Malala was a teacher for everyone in the world?</a:t>
            </a:r>
            <a:endParaRPr sz="3000" dirty="0"/>
          </a:p>
        </p:txBody>
      </p:sp>
      <p:pic>
        <p:nvPicPr>
          <p:cNvPr id="7" name="Google Shape;386;p27" descr="Four stick children holding stars">
            <a:extLst>
              <a:ext uri="{FF2B5EF4-FFF2-40B4-BE49-F238E27FC236}">
                <a16:creationId xmlns:a16="http://schemas.microsoft.com/office/drawing/2014/main" id="{2C661ABC-434A-4261-A979-72497C1780A5}"/>
              </a:ext>
            </a:extLst>
          </p:cNvPr>
          <p:cNvPicPr preferRelativeResize="0">
            <a:picLocks noChangeAspect="1"/>
          </p:cNvPicPr>
          <p:nvPr/>
        </p:nvPicPr>
        <p:blipFill rotWithShape="1">
          <a:blip r:embed="rId3">
            <a:alphaModFix/>
          </a:blip>
          <a:srcRect/>
          <a:stretch/>
        </p:blipFill>
        <p:spPr>
          <a:xfrm>
            <a:off x="7782464" y="177406"/>
            <a:ext cx="1097280" cy="901598"/>
          </a:xfrm>
          <a:prstGeom prst="rect">
            <a:avLst/>
          </a:prstGeom>
          <a:no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0"/>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Conclusion</a:t>
            </a:r>
            <a:endParaRPr/>
          </a:p>
        </p:txBody>
      </p:sp>
      <p:sp>
        <p:nvSpPr>
          <p:cNvPr id="408" name="Google Shape;408;p3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34</a:t>
            </a:fld>
            <a:endParaRPr sz="900"/>
          </a:p>
        </p:txBody>
      </p:sp>
      <p:pic>
        <p:nvPicPr>
          <p:cNvPr id="410" name="Google Shape;410;p30"/>
          <p:cNvPicPr preferRelativeResize="0"/>
          <p:nvPr/>
        </p:nvPicPr>
        <p:blipFill rotWithShape="1">
          <a:blip r:embed="rId3">
            <a:alphaModFix/>
          </a:blip>
          <a:srcRect l="6821" t="6398" r="6854"/>
          <a:stretch/>
        </p:blipFill>
        <p:spPr>
          <a:xfrm>
            <a:off x="3554849" y="307642"/>
            <a:ext cx="4120737" cy="3126995"/>
          </a:xfrm>
          <a:prstGeom prst="rect">
            <a:avLst/>
          </a:prstGeom>
          <a:noFill/>
          <a:ln>
            <a:noFill/>
          </a:ln>
        </p:spPr>
      </p:pic>
      <p:sp>
        <p:nvSpPr>
          <p:cNvPr id="411" name="Google Shape;411;p30"/>
          <p:cNvSpPr txBox="1"/>
          <p:nvPr/>
        </p:nvSpPr>
        <p:spPr>
          <a:xfrm>
            <a:off x="732997" y="3135086"/>
            <a:ext cx="7562261" cy="9430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B4860"/>
                </a:solidFill>
                <a:latin typeface="Arial"/>
                <a:ea typeface="Arial"/>
                <a:cs typeface="Arial"/>
                <a:sym typeface="Arial"/>
              </a:rPr>
              <a:t>When you go to school and learn new things and share them with your friends and family, you are setting a good example.</a:t>
            </a:r>
            <a:endParaRPr sz="2400" b="0" i="0" u="none" strike="noStrike" cap="none" dirty="0">
              <a:solidFill>
                <a:srgbClr val="000000"/>
              </a:solidFill>
              <a:latin typeface="Arial"/>
              <a:ea typeface="Arial"/>
              <a:cs typeface="Arial"/>
              <a:sym typeface="Arial"/>
            </a:endParaRPr>
          </a:p>
        </p:txBody>
      </p:sp>
      <p:pic>
        <p:nvPicPr>
          <p:cNvPr id="9" name="Google Shape;386;p27" descr="Four stick children holding stars">
            <a:extLst>
              <a:ext uri="{FF2B5EF4-FFF2-40B4-BE49-F238E27FC236}">
                <a16:creationId xmlns:a16="http://schemas.microsoft.com/office/drawing/2014/main" id="{0121F34B-AE9F-4E6D-9A51-2A458EF70E9A}"/>
              </a:ext>
            </a:extLst>
          </p:cNvPr>
          <p:cNvPicPr preferRelativeResize="0">
            <a:picLocks noChangeAspect="1"/>
          </p:cNvPicPr>
          <p:nvPr/>
        </p:nvPicPr>
        <p:blipFill rotWithShape="1">
          <a:blip r:embed="rId4">
            <a:alphaModFix/>
          </a:blip>
          <a:srcRect/>
          <a:stretch/>
        </p:blipFill>
        <p:spPr>
          <a:xfrm>
            <a:off x="7782464" y="177406"/>
            <a:ext cx="1097280" cy="901598"/>
          </a:xfrm>
          <a:prstGeom prst="rect">
            <a:avLst/>
          </a:prstGeom>
          <a:noFill/>
          <a:ln>
            <a:noFill/>
          </a:ln>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1"/>
          <p:cNvSpPr txBox="1">
            <a:spLocks noGrp="1"/>
          </p:cNvSpPr>
          <p:nvPr>
            <p:ph type="title"/>
          </p:nvPr>
        </p:nvSpPr>
        <p:spPr>
          <a:xfrm>
            <a:off x="877475" y="-154379"/>
            <a:ext cx="7658174" cy="159913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Learning Points</a:t>
            </a:r>
            <a:endParaRPr/>
          </a:p>
        </p:txBody>
      </p:sp>
      <p:pic>
        <p:nvPicPr>
          <p:cNvPr id="417" name="Google Shape;417;p31" descr="Five stick figure children holding star"/>
          <p:cNvPicPr preferRelativeResize="0">
            <a:picLocks noGrp="1"/>
          </p:cNvPicPr>
          <p:nvPr>
            <p:ph type="body" idx="2"/>
          </p:nvPr>
        </p:nvPicPr>
        <p:blipFill rotWithShape="1">
          <a:blip r:embed="rId3">
            <a:alphaModFix/>
          </a:blip>
          <a:srcRect/>
          <a:stretch/>
        </p:blipFill>
        <p:spPr>
          <a:xfrm>
            <a:off x="4878049" y="1156927"/>
            <a:ext cx="3657600" cy="2724900"/>
          </a:xfrm>
          <a:prstGeom prst="rect">
            <a:avLst/>
          </a:prstGeom>
          <a:noFill/>
          <a:ln>
            <a:noFill/>
          </a:ln>
        </p:spPr>
      </p:pic>
      <p:sp>
        <p:nvSpPr>
          <p:cNvPr id="418" name="Google Shape;418;p3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35</a:t>
            </a:fld>
            <a:endParaRPr sz="900"/>
          </a:p>
        </p:txBody>
      </p:sp>
      <p:sp>
        <p:nvSpPr>
          <p:cNvPr id="419" name="Google Shape;419;p31"/>
          <p:cNvSpPr txBox="1"/>
          <p:nvPr/>
        </p:nvSpPr>
        <p:spPr>
          <a:xfrm>
            <a:off x="877475" y="950026"/>
            <a:ext cx="3828600" cy="368257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0B4860"/>
              </a:buClr>
              <a:buSzPts val="1800"/>
              <a:buFont typeface="Noto Sans Symbols"/>
              <a:buChar char="●"/>
            </a:pPr>
            <a:r>
              <a:rPr lang="en-US" sz="2400" b="1" i="0" u="none" strike="noStrike" cap="none" dirty="0">
                <a:solidFill>
                  <a:srgbClr val="0B4860"/>
                </a:solidFill>
                <a:latin typeface="Arial"/>
                <a:ea typeface="Arial"/>
                <a:cs typeface="Arial"/>
                <a:sym typeface="Arial"/>
              </a:rPr>
              <a:t>Education prepares you to learn skills you will need in the future.</a:t>
            </a:r>
          </a:p>
          <a:p>
            <a:pPr marL="457200" marR="0" lvl="0" indent="-342900" algn="l" rtl="0">
              <a:lnSpc>
                <a:spcPct val="100000"/>
              </a:lnSpc>
              <a:spcBef>
                <a:spcPts val="600"/>
              </a:spcBef>
              <a:spcAft>
                <a:spcPts val="0"/>
              </a:spcAft>
              <a:buClr>
                <a:srgbClr val="0B4860"/>
              </a:buClr>
              <a:buSzPts val="1800"/>
              <a:buFont typeface="Noto Sans Symbols"/>
              <a:buChar char="●"/>
            </a:pPr>
            <a:endParaRPr sz="2400" b="1" i="0" u="none" strike="noStrike" cap="none" dirty="0">
              <a:solidFill>
                <a:srgbClr val="0B4860"/>
              </a:solidFill>
              <a:latin typeface="Arial"/>
              <a:ea typeface="Arial"/>
              <a:cs typeface="Arial"/>
              <a:sym typeface="Arial"/>
            </a:endParaRPr>
          </a:p>
          <a:p>
            <a:pPr marL="457200" marR="0" lvl="0" indent="-342900" algn="l" rtl="0">
              <a:lnSpc>
                <a:spcPct val="100000"/>
              </a:lnSpc>
              <a:spcBef>
                <a:spcPts val="0"/>
              </a:spcBef>
              <a:spcAft>
                <a:spcPts val="0"/>
              </a:spcAft>
              <a:buClr>
                <a:srgbClr val="0B4860"/>
              </a:buClr>
              <a:buSzPts val="1800"/>
              <a:buFont typeface="Noto Sans Symbols"/>
              <a:buChar char="●"/>
            </a:pPr>
            <a:r>
              <a:rPr lang="en-US" sz="2400" b="1" i="0" u="none" strike="noStrike" cap="none" dirty="0">
                <a:solidFill>
                  <a:srgbClr val="0B4860"/>
                </a:solidFill>
                <a:latin typeface="Arial"/>
                <a:ea typeface="Arial"/>
                <a:cs typeface="Arial"/>
                <a:sym typeface="Arial"/>
              </a:rPr>
              <a:t>All children have the right to an education.</a:t>
            </a:r>
          </a:p>
          <a:p>
            <a:pPr marL="457200" marR="0" lvl="0" indent="-342900" algn="l" rtl="0">
              <a:lnSpc>
                <a:spcPct val="100000"/>
              </a:lnSpc>
              <a:spcBef>
                <a:spcPts val="0"/>
              </a:spcBef>
              <a:spcAft>
                <a:spcPts val="0"/>
              </a:spcAft>
              <a:buClr>
                <a:srgbClr val="0B4860"/>
              </a:buClr>
              <a:buSzPts val="1800"/>
              <a:buFont typeface="Noto Sans Symbols"/>
              <a:buChar char="●"/>
            </a:pPr>
            <a:endParaRPr sz="2400" b="1" i="0" u="none" strike="noStrike" cap="none" dirty="0">
              <a:solidFill>
                <a:srgbClr val="0B4860"/>
              </a:solidFill>
              <a:latin typeface="Arial"/>
              <a:ea typeface="Arial"/>
              <a:cs typeface="Arial"/>
              <a:sym typeface="Arial"/>
            </a:endParaRPr>
          </a:p>
          <a:p>
            <a:pPr marL="457200" marR="0" lvl="0" indent="-342900" algn="l" rtl="0">
              <a:lnSpc>
                <a:spcPct val="100000"/>
              </a:lnSpc>
              <a:spcBef>
                <a:spcPts val="0"/>
              </a:spcBef>
              <a:spcAft>
                <a:spcPts val="0"/>
              </a:spcAft>
              <a:buClr>
                <a:srgbClr val="0B4860"/>
              </a:buClr>
              <a:buSzPts val="1800"/>
              <a:buFont typeface="Noto Sans Symbols"/>
              <a:buChar char="●"/>
            </a:pPr>
            <a:r>
              <a:rPr lang="en-US" sz="2400" b="1" i="0" u="none" strike="noStrike" cap="none" dirty="0">
                <a:solidFill>
                  <a:srgbClr val="0B4860"/>
                </a:solidFill>
                <a:latin typeface="Arial"/>
                <a:ea typeface="Arial"/>
                <a:cs typeface="Arial"/>
                <a:sym typeface="Arial"/>
              </a:rPr>
              <a:t>Children can become teachers.</a:t>
            </a:r>
            <a:endParaRPr sz="2400" b="1" i="0" u="none" strike="noStrike" cap="none" dirty="0">
              <a:solidFill>
                <a:srgbClr val="0B4860"/>
              </a:solidFill>
              <a:latin typeface="Arial"/>
              <a:ea typeface="Arial"/>
              <a:cs typeface="Arial"/>
              <a:sym typeface="Arial"/>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Challenge </a:t>
            </a:r>
            <a:endParaRPr/>
          </a:p>
        </p:txBody>
      </p:sp>
      <p:pic>
        <p:nvPicPr>
          <p:cNvPr id="425" name="Google Shape;425;p32"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4374455" y="1156103"/>
            <a:ext cx="3657600" cy="2606040"/>
          </a:xfrm>
          <a:prstGeom prst="rect">
            <a:avLst/>
          </a:prstGeom>
          <a:noFill/>
          <a:ln>
            <a:noFill/>
          </a:ln>
        </p:spPr>
      </p:pic>
      <p:sp>
        <p:nvSpPr>
          <p:cNvPr id="426" name="Google Shape;426;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36</a:t>
            </a:fld>
            <a:endParaRPr sz="900"/>
          </a:p>
        </p:txBody>
      </p:sp>
      <p:pic>
        <p:nvPicPr>
          <p:cNvPr id="427" name="Google Shape;427;p32"/>
          <p:cNvPicPr preferRelativeResize="0"/>
          <p:nvPr/>
        </p:nvPicPr>
        <p:blipFill rotWithShape="1">
          <a:blip r:embed="rId4">
            <a:alphaModFix/>
          </a:blip>
          <a:srcRect/>
          <a:stretch/>
        </p:blipFill>
        <p:spPr>
          <a:xfrm>
            <a:off x="1071127" y="1381734"/>
            <a:ext cx="3101350" cy="2853248"/>
          </a:xfrm>
          <a:prstGeom prst="rect">
            <a:avLst/>
          </a:prstGeom>
          <a:noFill/>
          <a:ln>
            <a:noFill/>
          </a:ln>
        </p:spPr>
      </p:pic>
      <p:sp>
        <p:nvSpPr>
          <p:cNvPr id="428" name="Google Shape;428;p32"/>
          <p:cNvSpPr txBox="1"/>
          <p:nvPr/>
        </p:nvSpPr>
        <p:spPr>
          <a:xfrm>
            <a:off x="534390" y="3987774"/>
            <a:ext cx="8360227" cy="64080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rgbClr val="0B4860"/>
                </a:solidFill>
                <a:latin typeface="Arial"/>
                <a:ea typeface="Arial"/>
                <a:cs typeface="Arial"/>
                <a:sym typeface="Arial"/>
              </a:rPr>
              <a:t>Tell someone about some of your favorite human rights you learned about.</a:t>
            </a:r>
            <a:endParaRPr sz="2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732997" y="866899"/>
            <a:ext cx="7802565" cy="57786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ts val="3600"/>
              <a:buNone/>
            </a:pPr>
            <a:r>
              <a:rPr lang="en-US" dirty="0"/>
              <a:t>Challenge </a:t>
            </a:r>
            <a:endParaRPr dirty="0"/>
          </a:p>
        </p:txBody>
      </p:sp>
      <p:pic>
        <p:nvPicPr>
          <p:cNvPr id="425" name="Google Shape;425;p32"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5753366" y="530359"/>
            <a:ext cx="2523736" cy="1449172"/>
          </a:xfrm>
          <a:prstGeom prst="rect">
            <a:avLst/>
          </a:prstGeom>
          <a:noFill/>
          <a:ln>
            <a:noFill/>
          </a:ln>
        </p:spPr>
      </p:pic>
      <p:sp>
        <p:nvSpPr>
          <p:cNvPr id="426" name="Google Shape;426;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37</a:t>
            </a:fld>
            <a:endParaRPr sz="900"/>
          </a:p>
        </p:txBody>
      </p:sp>
      <p:sp>
        <p:nvSpPr>
          <p:cNvPr id="428" name="Google Shape;428;p32"/>
          <p:cNvSpPr txBox="1"/>
          <p:nvPr/>
        </p:nvSpPr>
        <p:spPr>
          <a:xfrm>
            <a:off x="770500" y="1151906"/>
            <a:ext cx="7765062" cy="3336967"/>
          </a:xfrm>
          <a:prstGeom prst="rect">
            <a:avLst/>
          </a:prstGeom>
          <a:noFill/>
          <a:ln>
            <a:noFill/>
          </a:ln>
        </p:spPr>
        <p:txBody>
          <a:bodyPr spcFirstLastPara="1" wrap="square" lIns="91425" tIns="91425" rIns="91425" bIns="91425" anchor="ctr" anchorCtr="0">
            <a:noAutofit/>
          </a:bodyPr>
          <a:lstStyle/>
          <a:p>
            <a:pPr lvl="0">
              <a:buClr>
                <a:schemeClr val="dk1"/>
              </a:buClr>
              <a:buSzPts val="1100"/>
            </a:pPr>
            <a:r>
              <a:rPr lang="en-US" sz="2400" b="1" dirty="0">
                <a:solidFill>
                  <a:srgbClr val="0B4860"/>
                </a:solidFill>
              </a:rPr>
              <a:t>Consider teaching others human rights values in a memorable way by creating a picture, a mural, a sculpture, a game, a poem, a story, a song, a dance, a play, a musical production or some other meaningful activity.</a:t>
            </a:r>
            <a:endParaRPr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72718210"/>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476"/>
        <p:cNvGrpSpPr/>
        <p:nvPr/>
      </p:nvGrpSpPr>
      <p:grpSpPr>
        <a:xfrm>
          <a:off x="0" y="0"/>
          <a:ext cx="0" cy="0"/>
          <a:chOff x="0" y="0"/>
          <a:chExt cx="0" cy="0"/>
        </a:xfrm>
      </p:grpSpPr>
      <p:sp>
        <p:nvSpPr>
          <p:cNvPr id="477" name="Google Shape;477;p38"/>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439974434"/>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527"/>
        <p:cNvGrpSpPr/>
        <p:nvPr/>
      </p:nvGrpSpPr>
      <p:grpSpPr>
        <a:xfrm>
          <a:off x="0" y="0"/>
          <a:ext cx="0" cy="0"/>
          <a:chOff x="0" y="0"/>
          <a:chExt cx="0" cy="0"/>
        </a:xfrm>
      </p:grpSpPr>
      <p:pic>
        <p:nvPicPr>
          <p:cNvPr id="528" name="Google Shape;528;p1"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529" name="Google Shape;529;p1"/>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dirty="0">
                <a:solidFill>
                  <a:srgbClr val="FF7A2E"/>
                </a:solidFill>
              </a:rPr>
              <a:t>I Get to Go to School</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10B</a:t>
            </a:r>
            <a:endParaRPr sz="4400" dirty="0">
              <a:solidFill>
                <a:srgbClr val="FF7A2E"/>
              </a:solidFill>
            </a:endParaRPr>
          </a:p>
        </p:txBody>
      </p:sp>
      <p:pic>
        <p:nvPicPr>
          <p:cNvPr id="530" name="Google Shape;530;p1" descr="Logo for the Geneva Office for Human Rights Education (3 brown dots over a v with the letters GO-HRE on a white circle)"/>
          <p:cNvPicPr preferRelativeResize="0"/>
          <p:nvPr/>
        </p:nvPicPr>
        <p:blipFill rotWithShape="1">
          <a:blip r:embed="rId4">
            <a:alphaModFix/>
          </a:blip>
          <a:srcRect/>
          <a:stretch/>
        </p:blipFill>
        <p:spPr>
          <a:xfrm>
            <a:off x="8146246" y="104189"/>
            <a:ext cx="914400" cy="914400"/>
          </a:xfrm>
          <a:prstGeom prst="rect">
            <a:avLst/>
          </a:prstGeom>
          <a:noFill/>
          <a:ln>
            <a:noFill/>
          </a:ln>
        </p:spPr>
      </p:pic>
      <p:sp>
        <p:nvSpPr>
          <p:cNvPr id="5" name="Google Shape;87;g7372b59db7_0_507">
            <a:extLst>
              <a:ext uri="{FF2B5EF4-FFF2-40B4-BE49-F238E27FC236}">
                <a16:creationId xmlns:a16="http://schemas.microsoft.com/office/drawing/2014/main" id="{C9A30FCA-4E8E-4383-B1B7-3CF0EB760BEF}"/>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The Right to Education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2836580"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7" name="Google Shape;589;p42">
            <a:extLst>
              <a:ext uri="{FF2B5EF4-FFF2-40B4-BE49-F238E27FC236}">
                <a16:creationId xmlns:a16="http://schemas.microsoft.com/office/drawing/2014/main" id="{0A506C4C-06B8-47AE-8AD0-21AC5A7F95B8}"/>
              </a:ext>
            </a:extLst>
          </p:cNvPr>
          <p:cNvPicPr preferRelativeResize="0">
            <a:picLocks noChangeAspect="1"/>
          </p:cNvPicPr>
          <p:nvPr/>
        </p:nvPicPr>
        <p:blipFill rotWithShape="1">
          <a:blip r:embed="rId4"/>
          <a:srcRect/>
          <a:stretch/>
        </p:blipFill>
        <p:spPr>
          <a:xfrm>
            <a:off x="2870391" y="347065"/>
            <a:ext cx="3403218" cy="4449369"/>
          </a:xfrm>
          <a:prstGeom prst="rect">
            <a:avLst/>
          </a:prstGeom>
          <a:noFill/>
          <a:ln>
            <a:noFill/>
          </a:ln>
        </p:spPr>
      </p:pic>
    </p:spTree>
    <p:extLst>
      <p:ext uri="{BB962C8B-B14F-4D97-AF65-F5344CB8AC3E}">
        <p14:creationId xmlns:p14="http://schemas.microsoft.com/office/powerpoint/2010/main" val="954722693"/>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dirty="0"/>
              <a:t>Article 26</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5049880" cy="3372740"/>
          </a:xfrm>
        </p:spPr>
        <p:txBody>
          <a:bodyPr anchor="ctr">
            <a:normAutofit/>
          </a:bodyPr>
          <a:lstStyle/>
          <a:p>
            <a:pPr marL="571500" indent="-457200">
              <a:buFont typeface="+mj-lt"/>
              <a:buAutoNum type="arabicPeriod"/>
            </a:pPr>
            <a:r>
              <a:rPr lang="en-US" sz="2000" b="0" dirty="0"/>
              <a:t>You have the right to go to school. You should be able to learn a profession or continue your studies as far as you can.</a:t>
            </a:r>
          </a:p>
          <a:p>
            <a:pPr marL="571500" indent="-457200">
              <a:buFont typeface="+mj-lt"/>
              <a:buAutoNum type="arabicPeriod"/>
            </a:pPr>
            <a:r>
              <a:rPr lang="en-US" sz="2000" b="0" dirty="0"/>
              <a:t>Your parents have a right to choose how and what you learn.</a:t>
            </a:r>
          </a:p>
          <a:p>
            <a:pPr marL="571500" indent="-457200">
              <a:buFont typeface="+mj-lt"/>
              <a:buAutoNum type="arabicPeriod"/>
            </a:pPr>
            <a:r>
              <a:rPr lang="en-US" sz="2000" b="0" dirty="0"/>
              <a:t>You should learn about the United Nations and how to get along with other people and respect their rights.</a:t>
            </a:r>
            <a:endParaRPr lang="en-US" sz="2000" dirty="0"/>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281342"/>
            <a:ext cx="1440965" cy="1467165"/>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1661534622"/>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400" dirty="0"/>
              <a:t>Convention on the Rights of the Child</a:t>
            </a:r>
            <a:br>
              <a:rPr lang="en-US" sz="2800" dirty="0"/>
            </a:br>
            <a:r>
              <a:rPr lang="en-US" sz="2800" dirty="0"/>
              <a:t>Article 28</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8" y="1506120"/>
            <a:ext cx="4945971" cy="3372740"/>
          </a:xfrm>
        </p:spPr>
        <p:txBody>
          <a:bodyPr anchor="ctr">
            <a:normAutofit/>
          </a:bodyPr>
          <a:lstStyle/>
          <a:p>
            <a:pPr marL="571500" indent="-457200">
              <a:buFont typeface="+mj-lt"/>
              <a:buAutoNum type="arabicPeriod"/>
            </a:pPr>
            <a:r>
              <a:rPr lang="en-US" sz="2000" b="0" dirty="0"/>
              <a:t>Children have a right to an education.</a:t>
            </a:r>
          </a:p>
          <a:p>
            <a:pPr marL="571500" indent="-457200">
              <a:buFont typeface="+mj-lt"/>
              <a:buAutoNum type="arabicPeriod"/>
            </a:pPr>
            <a:r>
              <a:rPr lang="en-US" sz="2000" b="0" dirty="0"/>
              <a:t>Discipline in schools should be done fairly, with kindness and respect.</a:t>
            </a:r>
          </a:p>
          <a:p>
            <a:pPr marL="571500" indent="-457200">
              <a:buFont typeface="+mj-lt"/>
              <a:buAutoNum type="arabicPeriod"/>
            </a:pPr>
            <a:r>
              <a:rPr lang="en-US" sz="2000" b="0" dirty="0"/>
              <a:t>Primary education should be free and required.</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786403005"/>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2" name="Picture 1">
            <a:extLst>
              <a:ext uri="{FF2B5EF4-FFF2-40B4-BE49-F238E27FC236}">
                <a16:creationId xmlns:a16="http://schemas.microsoft.com/office/drawing/2014/main" id="{CE2D2255-14E1-4F56-8E4E-E2B60FC0BDF4}"/>
              </a:ext>
            </a:extLst>
          </p:cNvPr>
          <p:cNvPicPr>
            <a:picLocks noChangeAspect="1"/>
          </p:cNvPicPr>
          <p:nvPr/>
        </p:nvPicPr>
        <p:blipFill>
          <a:blip r:embed="rId4"/>
          <a:stretch>
            <a:fillRect/>
          </a:stretch>
        </p:blipFill>
        <p:spPr>
          <a:xfrm>
            <a:off x="1100177" y="194310"/>
            <a:ext cx="3392452" cy="4754880"/>
          </a:xfrm>
          <a:prstGeom prst="rect">
            <a:avLst/>
          </a:prstGeom>
          <a:ln>
            <a:solidFill>
              <a:schemeClr val="tx1"/>
            </a:solidFill>
          </a:ln>
        </p:spPr>
      </p:pic>
    </p:spTree>
    <p:extLst>
      <p:ext uri="{BB962C8B-B14F-4D97-AF65-F5344CB8AC3E}">
        <p14:creationId xmlns:p14="http://schemas.microsoft.com/office/powerpoint/2010/main" val="4215408928"/>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4115" t="735" r="4102" b="5153"/>
          <a:stretch/>
        </p:blipFill>
        <p:spPr>
          <a:xfrm>
            <a:off x="674964" y="1070347"/>
            <a:ext cx="4944384" cy="2781216"/>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96" name="Google Shape;96;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dirty="0">
                <a:solidFill>
                  <a:srgbClr val="FF7A2E"/>
                </a:solidFill>
              </a:rPr>
              <a:t>I Get to Go to School</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10B</a:t>
            </a:r>
            <a:endParaRPr sz="4400" dirty="0">
              <a:solidFill>
                <a:srgbClr val="FF7A2E"/>
              </a:solidFill>
            </a:endParaRPr>
          </a:p>
        </p:txBody>
      </p:sp>
      <p:pic>
        <p:nvPicPr>
          <p:cNvPr id="97" name="Google Shape;97;p2" descr="Logo for the Geneva Office for Human Rights Education (3 brown dots over a v with the letters GO-HRE on a white circle)"/>
          <p:cNvPicPr preferRelativeResize="0"/>
          <p:nvPr/>
        </p:nvPicPr>
        <p:blipFill rotWithShape="1">
          <a:blip r:embed="rId4">
            <a:alphaModFix/>
          </a:blip>
          <a:srcRect/>
          <a:stretch/>
        </p:blipFill>
        <p:spPr>
          <a:xfrm>
            <a:off x="8146246" y="104189"/>
            <a:ext cx="914400" cy="914400"/>
          </a:xfrm>
          <a:prstGeom prst="rect">
            <a:avLst/>
          </a:prstGeom>
          <a:noFill/>
          <a:ln>
            <a:noFill/>
          </a:ln>
        </p:spPr>
      </p:pic>
      <p:sp>
        <p:nvSpPr>
          <p:cNvPr id="98" name="Google Shape;98;p2"/>
          <p:cNvSpPr txBox="1"/>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CC00"/>
                </a:solidFill>
                <a:effectLst/>
                <a:uLnTx/>
                <a:uFillTx/>
                <a:latin typeface="Arial"/>
                <a:cs typeface="Arial"/>
                <a:sym typeface="Arial"/>
              </a:rPr>
              <a:t>Geneva Office of Human Rights Education</a:t>
            </a:r>
            <a:endParaRPr kumimoji="0" sz="2400" b="1" i="0" u="none" strike="noStrike" kern="0" cap="none" spc="0" normalizeH="0" baseline="0" noProof="0">
              <a:ln>
                <a:noFill/>
              </a:ln>
              <a:solidFill>
                <a:srgbClr val="FFCC00"/>
              </a:solidFill>
              <a:effectLst/>
              <a:uLnTx/>
              <a:uFillTx/>
              <a:latin typeface="Arial"/>
              <a:cs typeface="Arial"/>
              <a:sym typeface="Arial"/>
            </a:endParaRPr>
          </a:p>
        </p:txBody>
      </p:sp>
      <p:sp>
        <p:nvSpPr>
          <p:cNvPr id="99" name="Google Shape;99;p2"/>
          <p:cNvSpPr txBox="1"/>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CC00"/>
                </a:solidFill>
                <a:effectLst/>
                <a:uLnTx/>
                <a:uFillTx/>
                <a:latin typeface="Arial"/>
                <a:cs typeface="Arial"/>
                <a:sym typeface="Arial"/>
              </a:rPr>
              <a:t>Colega</a:t>
            </a:r>
            <a:endParaRPr kumimoji="0" sz="2400" b="1" i="0" u="none" strike="noStrike" kern="0" cap="none" spc="0" normalizeH="0" baseline="0" noProof="0">
              <a:ln>
                <a:noFill/>
              </a:ln>
              <a:solidFill>
                <a:srgbClr val="FFCC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83419e30c8_0_0"/>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327" name="Google Shape;327;g83419e30c8_0_0"/>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328" name="Google Shape;328;g83419e30c8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29" name="Google Shape;329;g83419e30c8_0_0" descr="Orange and yellow smiley sun the logo for welcome and warm up in the lessons"/>
          <p:cNvPicPr preferRelativeResize="0"/>
          <p:nvPr/>
        </p:nvPicPr>
        <p:blipFill rotWithShape="1">
          <a:blip r:embed="rId3">
            <a:alphaModFix/>
          </a:blip>
          <a:srcRect/>
          <a:stretch/>
        </p:blipFill>
        <p:spPr>
          <a:xfrm>
            <a:off x="7534383" y="292220"/>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194086"/>
            <a:ext cx="5431803" cy="4670145"/>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Words</a:t>
            </a:r>
            <a:endParaRPr/>
          </a:p>
        </p:txBody>
      </p:sp>
      <p:sp>
        <p:nvSpPr>
          <p:cNvPr id="302" name="Google Shape;302;p7"/>
          <p:cNvSpPr txBox="1">
            <a:spLocks noGrp="1"/>
          </p:cNvSpPr>
          <p:nvPr>
            <p:ph type="body" idx="2"/>
          </p:nvPr>
        </p:nvSpPr>
        <p:spPr>
          <a:xfrm>
            <a:off x="869163" y="1444750"/>
            <a:ext cx="7509000" cy="3108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dirty="0"/>
              <a:t>Here we go a-walking</a:t>
            </a:r>
            <a:endParaRPr b="0" dirty="0"/>
          </a:p>
          <a:p>
            <a:pPr marL="457200" lvl="0" indent="-381000" algn="l" rtl="0">
              <a:lnSpc>
                <a:spcPct val="100000"/>
              </a:lnSpc>
              <a:spcBef>
                <a:spcPts val="0"/>
              </a:spcBef>
              <a:spcAft>
                <a:spcPts val="0"/>
              </a:spcAft>
              <a:buSzPts val="2400"/>
              <a:buChar char="●"/>
            </a:pPr>
            <a:r>
              <a:rPr lang="en-US" b="0" dirty="0"/>
              <a:t>Here we are a-singing</a:t>
            </a:r>
            <a:endParaRPr b="0" dirty="0"/>
          </a:p>
          <a:p>
            <a:pPr marL="457200" lvl="0" indent="-381000" algn="l" rtl="0">
              <a:lnSpc>
                <a:spcPct val="100000"/>
              </a:lnSpc>
              <a:spcBef>
                <a:spcPts val="0"/>
              </a:spcBef>
              <a:spcAft>
                <a:spcPts val="0"/>
              </a:spcAft>
              <a:buSzPts val="2400"/>
              <a:buChar char="●"/>
            </a:pPr>
            <a:r>
              <a:rPr lang="en-US" b="0" dirty="0"/>
              <a:t>Here we go a-marching</a:t>
            </a:r>
            <a:endParaRPr b="0" dirty="0"/>
          </a:p>
          <a:p>
            <a:pPr marL="457200" lvl="0" indent="-381000" algn="l" rtl="0">
              <a:lnSpc>
                <a:spcPct val="100000"/>
              </a:lnSpc>
              <a:spcBef>
                <a:spcPts val="0"/>
              </a:spcBef>
              <a:spcAft>
                <a:spcPts val="0"/>
              </a:spcAft>
              <a:buSzPts val="2400"/>
              <a:buChar char="●"/>
            </a:pPr>
            <a:r>
              <a:rPr lang="en-US" b="0" dirty="0"/>
              <a:t>Here we are a-clapping</a:t>
            </a:r>
            <a:endParaRPr b="0" dirty="0"/>
          </a:p>
          <a:p>
            <a:pPr marL="0" lvl="0" indent="0" algn="l" rtl="0">
              <a:lnSpc>
                <a:spcPct val="100000"/>
              </a:lnSpc>
              <a:spcBef>
                <a:spcPts val="0"/>
              </a:spcBef>
              <a:spcAft>
                <a:spcPts val="0"/>
              </a:spcAft>
              <a:buSzPts val="1800"/>
              <a:buNone/>
            </a:pPr>
            <a:endParaRPr b="0" dirty="0"/>
          </a:p>
          <a:p>
            <a:pPr marL="0" lvl="0" indent="0" algn="l" rtl="0">
              <a:lnSpc>
                <a:spcPct val="100000"/>
              </a:lnSpc>
              <a:spcBef>
                <a:spcPts val="0"/>
              </a:spcBef>
              <a:spcAft>
                <a:spcPts val="0"/>
              </a:spcAft>
              <a:buSzPts val="1800"/>
              <a:buNone/>
            </a:pPr>
            <a:r>
              <a:rPr lang="en-US" b="0" dirty="0"/>
              <a:t>Make up actions based on the words! </a:t>
            </a:r>
          </a:p>
          <a:p>
            <a:pPr marL="0" lvl="0" indent="0" algn="l" rtl="0">
              <a:lnSpc>
                <a:spcPct val="100000"/>
              </a:lnSpc>
              <a:spcBef>
                <a:spcPts val="0"/>
              </a:spcBef>
              <a:spcAft>
                <a:spcPts val="0"/>
              </a:spcAft>
              <a:buSzPts val="1800"/>
              <a:buNone/>
            </a:pPr>
            <a:r>
              <a:rPr lang="en-US" b="0" dirty="0"/>
              <a:t>And you can make up your own words. </a:t>
            </a:r>
          </a:p>
          <a:p>
            <a:pPr marL="0" lvl="0" indent="0" algn="l" rtl="0">
              <a:lnSpc>
                <a:spcPct val="100000"/>
              </a:lnSpc>
              <a:spcBef>
                <a:spcPts val="0"/>
              </a:spcBef>
              <a:spcAft>
                <a:spcPts val="0"/>
              </a:spcAft>
              <a:buSzPts val="1800"/>
              <a:buNone/>
            </a:pPr>
            <a:r>
              <a:rPr lang="en-US" b="0" dirty="0"/>
              <a:t>Think of other phrases that might fit the music.</a:t>
            </a:r>
            <a:endParaRPr b="0" dirty="0"/>
          </a:p>
        </p:txBody>
      </p:sp>
      <p:sp>
        <p:nvSpPr>
          <p:cNvPr id="303" name="Google Shape;303;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04" name="Google Shape;304;p7" descr="A purple bird perched on a tree branch singing the logo used to introduce a song in the lessons"/>
          <p:cNvPicPr preferRelativeResize="0"/>
          <p:nvPr/>
        </p:nvPicPr>
        <p:blipFill rotWithShape="1">
          <a:blip r:embed="rId3">
            <a:alphaModFix/>
          </a:blip>
          <a:srcRect/>
          <a:stretch/>
        </p:blipFill>
        <p:spPr>
          <a:xfrm>
            <a:off x="7888081" y="194086"/>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230E7665-582F-4068-AC7B-D7BA2C521F67}"/>
              </a:ext>
            </a:extLst>
          </p:cNvPr>
          <p:cNvSpPr/>
          <p:nvPr/>
        </p:nvSpPr>
        <p:spPr>
          <a:xfrm>
            <a:off x="8027754"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Review: Questionnaire</a:t>
            </a:r>
            <a:endParaRPr/>
          </a:p>
        </p:txBody>
      </p:sp>
      <p:sp>
        <p:nvSpPr>
          <p:cNvPr id="219" name="Google Shape;219;p10"/>
          <p:cNvSpPr txBox="1">
            <a:spLocks noGrp="1"/>
          </p:cNvSpPr>
          <p:nvPr>
            <p:ph type="body" idx="1"/>
          </p:nvPr>
        </p:nvSpPr>
        <p:spPr>
          <a:xfrm>
            <a:off x="732997" y="782425"/>
            <a:ext cx="4396380" cy="3850175"/>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2000" b="0" dirty="0">
              <a:solidFill>
                <a:srgbClr val="0B4860"/>
              </a:solidFill>
            </a:endParaRPr>
          </a:p>
          <a:p>
            <a:pPr marL="0" lvl="0" indent="0" algn="l" rtl="0">
              <a:lnSpc>
                <a:spcPct val="115000"/>
              </a:lnSpc>
              <a:spcBef>
                <a:spcPts val="0"/>
              </a:spcBef>
              <a:spcAft>
                <a:spcPts val="0"/>
              </a:spcAft>
              <a:buSzPts val="1800"/>
              <a:buNone/>
            </a:pPr>
            <a:endParaRPr dirty="0">
              <a:solidFill>
                <a:srgbClr val="0B4860"/>
              </a:solidFill>
            </a:endParaRPr>
          </a:p>
          <a:p>
            <a:pPr marL="0" lvl="0" indent="0" algn="l" rtl="0">
              <a:lnSpc>
                <a:spcPct val="115000"/>
              </a:lnSpc>
              <a:spcBef>
                <a:spcPts val="0"/>
              </a:spcBef>
              <a:spcAft>
                <a:spcPts val="0"/>
              </a:spcAft>
              <a:buSzPts val="1800"/>
              <a:buNone/>
            </a:pPr>
            <a:r>
              <a:rPr lang="en-US" dirty="0">
                <a:solidFill>
                  <a:srgbClr val="0B4860"/>
                </a:solidFill>
              </a:rPr>
              <a:t>I have a few questions before our lesson is presented today. Don’t worry if you don’t know the answers.</a:t>
            </a:r>
            <a:endParaRPr dirty="0">
              <a:solidFill>
                <a:srgbClr val="0B4860"/>
              </a:solidFill>
            </a:endParaRPr>
          </a:p>
          <a:p>
            <a:pPr marL="0" lvl="0" indent="0" algn="l" rtl="0">
              <a:lnSpc>
                <a:spcPct val="100000"/>
              </a:lnSpc>
              <a:spcBef>
                <a:spcPts val="0"/>
              </a:spcBef>
              <a:spcAft>
                <a:spcPts val="0"/>
              </a:spcAft>
              <a:buSzPts val="1800"/>
              <a:buNone/>
            </a:pPr>
            <a:endParaRPr sz="2000" b="0" dirty="0">
              <a:solidFill>
                <a:srgbClr val="0B4860"/>
              </a:solidFill>
            </a:endParaRPr>
          </a:p>
        </p:txBody>
      </p:sp>
      <p:pic>
        <p:nvPicPr>
          <p:cNvPr id="220" name="Google Shape;220;p10" descr="Green checkmark in a box the icon used to indicate a review throughout the presentation"/>
          <p:cNvPicPr preferRelativeResize="0"/>
          <p:nvPr/>
        </p:nvPicPr>
        <p:blipFill rotWithShape="1">
          <a:blip r:embed="rId3">
            <a:alphaModFix/>
          </a:blip>
          <a:srcRect/>
          <a:stretch/>
        </p:blipFill>
        <p:spPr>
          <a:xfrm>
            <a:off x="5270008" y="1524000"/>
            <a:ext cx="2873510" cy="3108722"/>
          </a:xfrm>
          <a:prstGeom prst="rect">
            <a:avLst/>
          </a:prstGeom>
          <a:noFill/>
          <a:ln>
            <a:noFill/>
          </a:ln>
        </p:spPr>
      </p:pic>
      <p:sp>
        <p:nvSpPr>
          <p:cNvPr id="221" name="Google Shape;221;p1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EE414-1458-402C-A293-DEBAC7B82739}"/>
</file>

<file path=customXml/itemProps2.xml><?xml version="1.0" encoding="utf-8"?>
<ds:datastoreItem xmlns:ds="http://schemas.openxmlformats.org/officeDocument/2006/customXml" ds:itemID="{879FDA57-3BDD-41BD-9F43-8FE08F31EA3F}"/>
</file>

<file path=customXml/itemProps3.xml><?xml version="1.0" encoding="utf-8"?>
<ds:datastoreItem xmlns:ds="http://schemas.openxmlformats.org/officeDocument/2006/customXml" ds:itemID="{DC5B6E42-9408-4650-B119-8B0E7747AB26}"/>
</file>

<file path=docProps/app.xml><?xml version="1.0" encoding="utf-8"?>
<Properties xmlns="http://schemas.openxmlformats.org/officeDocument/2006/extended-properties" xmlns:vt="http://schemas.openxmlformats.org/officeDocument/2006/docPropsVTypes">
  <TotalTime>50</TotalTime>
  <Words>2458</Words>
  <Application>Microsoft Macintosh PowerPoint</Application>
  <PresentationFormat>On-screen Show (16:9)</PresentationFormat>
  <Paragraphs>275</Paragraphs>
  <Slides>45</Slides>
  <Notes>45</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45</vt:i4>
      </vt:variant>
    </vt:vector>
  </HeadingPairs>
  <TitlesOfParts>
    <vt:vector size="59" baseType="lpstr">
      <vt:lpstr>Arial</vt:lpstr>
      <vt:lpstr>Open Sans ExtraBold</vt:lpstr>
      <vt:lpstr>Work Sans</vt:lpstr>
      <vt:lpstr>Noto Sans Symbols</vt:lpstr>
      <vt:lpstr>Arial Narrow</vt:lpstr>
      <vt:lpstr>Jacquenetta template</vt:lpstr>
      <vt:lpstr>2_Jacquenetta template</vt:lpstr>
      <vt:lpstr>4_Jacquenetta template</vt:lpstr>
      <vt:lpstr>6_Jacquenetta template</vt:lpstr>
      <vt:lpstr>7_Jacquenetta template</vt:lpstr>
      <vt:lpstr>8_Jacquenetta template</vt:lpstr>
      <vt:lpstr>9_Jacquenetta template</vt:lpstr>
      <vt:lpstr>3_Jacquenetta template</vt:lpstr>
      <vt:lpstr>10_Jacquenetta template</vt:lpstr>
      <vt:lpstr>PowerPoint Presentation</vt:lpstr>
      <vt:lpstr>PowerPoint Presentation</vt:lpstr>
      <vt:lpstr>PowerPoint Presentation</vt:lpstr>
      <vt:lpstr>I Get to Go to School 1 Lesson 10B</vt:lpstr>
      <vt:lpstr>Welcome and Warm Up</vt:lpstr>
      <vt:lpstr>PowerPoint Presentation</vt:lpstr>
      <vt:lpstr>Here We Are Together </vt:lpstr>
      <vt:lpstr>Alternate Words</vt:lpstr>
      <vt:lpstr>Review: Questionnaire</vt:lpstr>
      <vt:lpstr>PowerPoint Presentation</vt:lpstr>
      <vt:lpstr>PowerPoint Presentation</vt:lpstr>
      <vt:lpstr>PowerPoint Presentation</vt:lpstr>
      <vt:lpstr>PowerPoint Presentation</vt:lpstr>
      <vt:lpstr>PowerPoint Presentation</vt:lpstr>
      <vt:lpstr>Universal Declaration on Human Rights Article 26</vt:lpstr>
      <vt:lpstr>PowerPoint Presentation</vt:lpstr>
      <vt:lpstr>PowerPoint Presentation</vt:lpstr>
      <vt:lpstr>PowerPoint Presentation</vt:lpstr>
      <vt:lpstr>PowerPoint Presentation</vt:lpstr>
      <vt:lpstr>Different Types of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Working Pictionary</vt:lpstr>
      <vt:lpstr>Conclusion </vt:lpstr>
      <vt:lpstr>PowerPoint Presentation</vt:lpstr>
      <vt:lpstr>PowerPoint Presentation</vt:lpstr>
      <vt:lpstr>Conclusion</vt:lpstr>
      <vt:lpstr>Learning Points</vt:lpstr>
      <vt:lpstr>Challenge </vt:lpstr>
      <vt:lpstr>Challenge </vt:lpstr>
      <vt:lpstr>PowerPoint Presentation</vt:lpstr>
      <vt:lpstr>References</vt:lpstr>
      <vt:lpstr>Resources</vt:lpstr>
      <vt:lpstr>Resources</vt:lpstr>
      <vt:lpstr>Universal Declaration on Human Rights Article 26</vt:lpstr>
      <vt:lpstr>Convention on the Rights of the Child Article 28</vt:lpstr>
      <vt:lpstr>Resources</vt:lpstr>
      <vt:lpstr>I Get to Go to School 1 Lesson 10B</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Get to Go to School 1 Lesson 10B</dc:title>
  <dc:creator>Randall Haws</dc:creator>
  <cp:lastModifiedBy>Cynthia Neider</cp:lastModifiedBy>
  <cp:revision>9</cp:revision>
  <dcterms:created xsi:type="dcterms:W3CDTF">2020-03-25T22:36:01Z</dcterms:created>
  <dcterms:modified xsi:type="dcterms:W3CDTF">2020-06-11T03:54:08Z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